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7" r:id="rId3"/>
    <p:sldId id="289" r:id="rId4"/>
    <p:sldId id="303" r:id="rId5"/>
    <p:sldId id="287" r:id="rId6"/>
    <p:sldId id="294" r:id="rId7"/>
    <p:sldId id="299" r:id="rId8"/>
    <p:sldId id="260" r:id="rId9"/>
    <p:sldId id="276" r:id="rId10"/>
    <p:sldId id="267" r:id="rId11"/>
    <p:sldId id="266" r:id="rId12"/>
    <p:sldId id="262" r:id="rId13"/>
    <p:sldId id="263" r:id="rId14"/>
    <p:sldId id="264" r:id="rId15"/>
    <p:sldId id="265" r:id="rId16"/>
    <p:sldId id="295" r:id="rId17"/>
    <p:sldId id="300" r:id="rId18"/>
    <p:sldId id="298" r:id="rId19"/>
    <p:sldId id="278" r:id="rId20"/>
    <p:sldId id="302" r:id="rId21"/>
    <p:sldId id="280" r:id="rId22"/>
    <p:sldId id="283" r:id="rId23"/>
    <p:sldId id="282" r:id="rId24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微软雅黑" pitchFamily="34" charset="-122"/>
        <a:ea typeface="微软雅黑" pitchFamily="34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微软雅黑" pitchFamily="34" charset="-122"/>
        <a:ea typeface="微软雅黑" pitchFamily="34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微软雅黑" pitchFamily="34" charset="-122"/>
        <a:ea typeface="微软雅黑" pitchFamily="34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微软雅黑" pitchFamily="34" charset="-122"/>
        <a:ea typeface="微软雅黑" pitchFamily="34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bg1"/>
        </a:solidFill>
        <a:latin typeface="微软雅黑" pitchFamily="34" charset="-122"/>
        <a:ea typeface="微软雅黑" pitchFamily="34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bg1"/>
        </a:solidFill>
        <a:latin typeface="微软雅黑" pitchFamily="34" charset="-122"/>
        <a:ea typeface="微软雅黑" pitchFamily="34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bg1"/>
        </a:solidFill>
        <a:latin typeface="微软雅黑" pitchFamily="34" charset="-122"/>
        <a:ea typeface="微软雅黑" pitchFamily="34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bg1"/>
        </a:solidFill>
        <a:latin typeface="微软雅黑" pitchFamily="34" charset="-122"/>
        <a:ea typeface="微软雅黑" pitchFamily="34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bg1"/>
        </a:solidFill>
        <a:latin typeface="微软雅黑" pitchFamily="34" charset="-122"/>
        <a:ea typeface="微软雅黑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3B3B"/>
    <a:srgbClr val="21A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827E38E-C8AA-4DE3-B6BA-271C9BFCC889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5C2F4B8-ED14-432A-88BD-9A373C6D98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4610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C2F4B8-ED14-432A-88BD-9A373C6D98AF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793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C2F4B8-ED14-432A-88BD-9A373C6D98AF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793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355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302062E-9813-4892-A621-A7A48731DD2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E7B55-CE68-4A35-AE8C-AD7FB7FCF8FA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2333E-7239-4099-9F43-0478F24C61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6357F-5317-4C03-BD61-624FE1722880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6449B-EC2C-402D-BDF7-ADE5BFB5AE8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5EEAE-E07D-47FE-882A-732ACB4CEE00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8F9C0-31EF-453D-829E-D5EC821689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7876E-D180-4C69-BE37-7DE8AE078BD1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C4D80-7115-4D80-BFBB-567A245C93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19D2F-EA0B-4B64-B9D8-72DCE80CF23A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83627-8F0C-41D3-8876-DB696ED4F7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DE7D5-C39F-4A5F-A254-18EE56445C94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451DC-C55A-4A86-901B-53FF88F8B47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F7457-EB9D-45AB-A157-A86697121F47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FFE60-0C9D-4CB1-B03A-0DC9EB8039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2F538-7A2B-43D1-8F62-AF316B6CD3C5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444E5-1851-4DC5-949C-607598507F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0C26C-C9C3-48FE-8CE7-BAE89DA0D6EC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A2865-C76F-4FBF-BC9B-89BF543B79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BB4BC-053D-4A86-B91C-4076D6D82374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DD3C7-40B0-4F46-BE76-8376E753230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A8102-FBB7-4755-9BDB-C13B7E66F2C3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C0194-5B2D-485E-8097-32C84687E34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450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484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3641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070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6098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2528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2223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9606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1545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9691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B40E-8707-4682-8AAC-2ECA3B9536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2014/5/6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FE3A-D039-417B-9D84-688303AD83B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056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3EE69AB-B82B-4EE5-BB51-0C7D5780AC5B}" type="datetimeFigureOut">
              <a:rPr lang="zh-CN" altLang="en-US"/>
              <a:pPr>
                <a:defRPr/>
              </a:pPr>
              <a:t>2014/5/6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EEA9D42-FAF0-46F2-809D-EF0688F4FCD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0D3B40E-8707-4682-8AAC-2ECA3B9536D2}" type="datetimeFigureOut">
              <a:rPr lang="zh-CN" alt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2014/5/6</a:t>
            </a:fld>
            <a:endParaRPr lang="zh-CN" altLang="en-US" b="0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CN" altLang="en-US" b="0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9C8FE3A-D039-417B-9D84-688303AD83B9}" type="slidenum">
              <a:rPr lang="zh-CN" alt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 b="0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9961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g"/><Relationship Id="rId5" Type="http://schemas.openxmlformats.org/officeDocument/2006/relationships/image" Target="../media/image9.png"/><Relationship Id="rId10" Type="http://schemas.openxmlformats.org/officeDocument/2006/relationships/image" Target="../media/image14.jpg"/><Relationship Id="rId4" Type="http://schemas.openxmlformats.org/officeDocument/2006/relationships/image" Target="../media/image8.png"/><Relationship Id="rId9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jpe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jpe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4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25.png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67544" y="1196752"/>
            <a:ext cx="1655762" cy="155575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职</a:t>
            </a:r>
          </a:p>
        </p:txBody>
      </p:sp>
      <p:sp>
        <p:nvSpPr>
          <p:cNvPr id="8" name="矩形 7"/>
          <p:cNvSpPr/>
          <p:nvPr/>
        </p:nvSpPr>
        <p:spPr>
          <a:xfrm>
            <a:off x="2549750" y="1196752"/>
            <a:ext cx="1655763" cy="1555750"/>
          </a:xfrm>
          <a:prstGeom prst="rect">
            <a:avLst/>
          </a:prstGeom>
          <a:solidFill>
            <a:srgbClr val="21A0FF"/>
          </a:solidFill>
          <a:ln>
            <a:solidFill>
              <a:srgbClr val="21A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业</a:t>
            </a:r>
          </a:p>
        </p:txBody>
      </p:sp>
      <p:sp>
        <p:nvSpPr>
          <p:cNvPr id="9" name="矩形 8"/>
          <p:cNvSpPr/>
          <p:nvPr/>
        </p:nvSpPr>
        <p:spPr>
          <a:xfrm>
            <a:off x="4860357" y="1196752"/>
            <a:ext cx="1655762" cy="155575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规</a:t>
            </a:r>
          </a:p>
        </p:txBody>
      </p:sp>
      <p:sp>
        <p:nvSpPr>
          <p:cNvPr id="10" name="矩形 9"/>
          <p:cNvSpPr/>
          <p:nvPr/>
        </p:nvSpPr>
        <p:spPr>
          <a:xfrm>
            <a:off x="6948488" y="1237116"/>
            <a:ext cx="1655762" cy="155575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划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83568" y="4581128"/>
            <a:ext cx="76327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 dirty="0" smtClean="0">
                <a:cs typeface="Aparajita"/>
              </a:rPr>
              <a:t>               讲 解 人：吕 栋 栋</a:t>
            </a:r>
            <a:endParaRPr lang="zh-CN" altLang="en-US" sz="3600" dirty="0">
              <a:cs typeface="Aparajit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77632" y="5661248"/>
            <a:ext cx="296545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pc="600" dirty="0"/>
              <a:t>12</a:t>
            </a:r>
            <a:r>
              <a:rPr lang="zh-CN" altLang="en-US" spc="600" dirty="0"/>
              <a:t>级物流管理</a:t>
            </a:r>
            <a:r>
              <a:rPr lang="en-US" altLang="zh-CN" spc="600" dirty="0"/>
              <a:t>1</a:t>
            </a:r>
            <a:r>
              <a:rPr lang="zh-CN" altLang="en-US" spc="600" dirty="0"/>
              <a:t>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5"/>
          <p:cNvSpPr txBox="1">
            <a:spLocks noChangeArrowheads="1"/>
          </p:cNvSpPr>
          <p:nvPr/>
        </p:nvSpPr>
        <p:spPr bwMode="auto">
          <a:xfrm>
            <a:off x="264218" y="467060"/>
            <a:ext cx="84963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 dirty="0" smtClean="0">
                <a:cs typeface="Aparajita"/>
              </a:rPr>
              <a:t>凯</a:t>
            </a:r>
            <a:r>
              <a:rPr lang="zh-CN" altLang="en-US" sz="3600" dirty="0">
                <a:cs typeface="Aparajita"/>
              </a:rPr>
              <a:t>马</a:t>
            </a:r>
            <a:r>
              <a:rPr lang="zh-CN" altLang="en-US" sz="3600" dirty="0" smtClean="0">
                <a:cs typeface="Aparajita"/>
              </a:rPr>
              <a:t>特案例</a:t>
            </a:r>
            <a:endParaRPr lang="zh-CN" altLang="zh-CN" sz="3600" dirty="0">
              <a:cs typeface="Aparajita"/>
            </a:endParaRPr>
          </a:p>
        </p:txBody>
      </p:sp>
      <p:sp>
        <p:nvSpPr>
          <p:cNvPr id="30723" name="TextBox 3"/>
          <p:cNvSpPr txBox="1">
            <a:spLocks noChangeArrowheads="1"/>
          </p:cNvSpPr>
          <p:nvPr/>
        </p:nvSpPr>
        <p:spPr bwMode="auto">
          <a:xfrm>
            <a:off x="3620248" y="2508098"/>
            <a:ext cx="1547813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2000" dirty="0">
                <a:cs typeface="Aparajita"/>
              </a:rPr>
              <a:t>战略性失误</a:t>
            </a:r>
          </a:p>
        </p:txBody>
      </p:sp>
      <p:sp>
        <p:nvSpPr>
          <p:cNvPr id="30726" name="TextBox 22"/>
          <p:cNvSpPr txBox="1">
            <a:spLocks noChangeArrowheads="1"/>
          </p:cNvSpPr>
          <p:nvPr/>
        </p:nvSpPr>
        <p:spPr bwMode="auto">
          <a:xfrm>
            <a:off x="6047601" y="1459690"/>
            <a:ext cx="259196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2000" dirty="0">
                <a:solidFill>
                  <a:schemeClr val="accent6">
                    <a:lumMod val="60000"/>
                    <a:lumOff val="40000"/>
                  </a:schemeClr>
                </a:solidFill>
                <a:cs typeface="Aparajita" panose="020B0604020202020204" pitchFamily="34" charset="0"/>
              </a:rPr>
              <a:t>忽略咨询</a:t>
            </a:r>
            <a:r>
              <a:rPr lang="zh-CN" altLang="en-US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parajita" panose="020B0604020202020204" pitchFamily="34" charset="0"/>
              </a:rPr>
              <a:t>顾问</a:t>
            </a:r>
            <a:r>
              <a:rPr lang="zh-CN" altLang="en-US" sz="2000" b="0" dirty="0" smtClean="0"/>
              <a:t>沃尔特</a:t>
            </a:r>
            <a:r>
              <a:rPr lang="en-US" altLang="zh-CN" sz="2000" b="0" dirty="0"/>
              <a:t>·</a:t>
            </a:r>
            <a:r>
              <a:rPr lang="zh-CN" altLang="en-US" sz="2000" b="0" dirty="0"/>
              <a:t>罗伯</a:t>
            </a:r>
            <a:r>
              <a:rPr lang="zh-CN" altLang="en-US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parajita" panose="020B0604020202020204" pitchFamily="34" charset="0"/>
              </a:rPr>
              <a:t>在</a:t>
            </a:r>
            <a:r>
              <a:rPr lang="zh-CN" altLang="en-US" sz="2000" dirty="0">
                <a:solidFill>
                  <a:schemeClr val="accent6">
                    <a:lumMod val="60000"/>
                    <a:lumOff val="40000"/>
                  </a:schemeClr>
                </a:solidFill>
                <a:cs typeface="Aparajita" panose="020B0604020202020204" pitchFamily="34" charset="0"/>
              </a:rPr>
              <a:t>供应链上提出的</a:t>
            </a:r>
            <a:r>
              <a:rPr lang="zh-CN" altLang="en-US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parajita" panose="020B0604020202020204" pitchFamily="34" charset="0"/>
              </a:rPr>
              <a:t>建议</a:t>
            </a:r>
            <a:r>
              <a:rPr lang="en-US" altLang="zh-CN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parajita" panose="020B0604020202020204" pitchFamily="34" charset="0"/>
              </a:rPr>
              <a:t>(</a:t>
            </a:r>
            <a:r>
              <a:rPr lang="zh-CN" altLang="en-US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parajita" panose="020B0604020202020204" pitchFamily="34" charset="0"/>
              </a:rPr>
              <a:t>扩大供应商群）</a:t>
            </a:r>
            <a:endParaRPr lang="zh-CN" altLang="en-US" sz="2000" dirty="0">
              <a:solidFill>
                <a:schemeClr val="accent6">
                  <a:lumMod val="60000"/>
                  <a:lumOff val="40000"/>
                </a:schemeClr>
              </a:solidFill>
              <a:cs typeface="Aparajita" panose="020B0604020202020204" pitchFamily="34" charset="0"/>
            </a:endParaRPr>
          </a:p>
        </p:txBody>
      </p:sp>
      <p:sp>
        <p:nvSpPr>
          <p:cNvPr id="30729" name="TextBox 28"/>
          <p:cNvSpPr txBox="1">
            <a:spLocks noChangeArrowheads="1"/>
          </p:cNvSpPr>
          <p:nvPr/>
        </p:nvSpPr>
        <p:spPr bwMode="auto">
          <a:xfrm>
            <a:off x="265908" y="2708917"/>
            <a:ext cx="24479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2000" dirty="0">
                <a:cs typeface="Aparajita"/>
              </a:rPr>
              <a:t>凯马特公司是沃尔玛之前占领美国零售业龙头老大宝座</a:t>
            </a:r>
            <a:r>
              <a:rPr lang="zh-CN" altLang="en-US" sz="2000" dirty="0" smtClean="0">
                <a:cs typeface="Aparajita"/>
              </a:rPr>
              <a:t>的</a:t>
            </a:r>
            <a:r>
              <a:rPr lang="zh-CN" altLang="en-US" sz="2000" dirty="0">
                <a:cs typeface="Aparajita"/>
              </a:rPr>
              <a:t>零售商</a:t>
            </a:r>
          </a:p>
        </p:txBody>
      </p:sp>
      <p:cxnSp>
        <p:nvCxnSpPr>
          <p:cNvPr id="30" name="直接箭头连接符 29"/>
          <p:cNvCxnSpPr/>
          <p:nvPr/>
        </p:nvCxnSpPr>
        <p:spPr>
          <a:xfrm flipV="1">
            <a:off x="2773855" y="2708917"/>
            <a:ext cx="846336" cy="524434"/>
          </a:xfrm>
          <a:prstGeom prst="straightConnector1">
            <a:avLst/>
          </a:prstGeom>
          <a:ln w="444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/>
        </p:nvCxnSpPr>
        <p:spPr>
          <a:xfrm flipV="1">
            <a:off x="5106846" y="2384973"/>
            <a:ext cx="908313" cy="342894"/>
          </a:xfrm>
          <a:prstGeom prst="straightConnector1">
            <a:avLst/>
          </a:prstGeom>
          <a:ln w="444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/>
        </p:nvCxnSpPr>
        <p:spPr>
          <a:xfrm>
            <a:off x="5119863" y="2741527"/>
            <a:ext cx="882278" cy="491824"/>
          </a:xfrm>
          <a:prstGeom prst="straightConnector1">
            <a:avLst/>
          </a:prstGeom>
          <a:ln w="444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92754" y="5949280"/>
            <a:ext cx="86696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latinLnBrk="1"/>
            <a:r>
              <a:rPr lang="zh-CN" altLang="en-US" sz="2000" dirty="0">
                <a:cs typeface="Aparajita"/>
              </a:rPr>
              <a:t>供应链描绘成一棵大树：供应商构成树根</a:t>
            </a:r>
            <a:r>
              <a:rPr lang="en-US" altLang="zh-CN" sz="2000" dirty="0" smtClean="0">
                <a:cs typeface="Aparajita"/>
              </a:rPr>
              <a:t>,</a:t>
            </a:r>
            <a:r>
              <a:rPr lang="zh-CN" altLang="en-US" sz="2000" dirty="0" smtClean="0">
                <a:cs typeface="Aparajita"/>
              </a:rPr>
              <a:t>绿叶</a:t>
            </a:r>
            <a:r>
              <a:rPr lang="zh-CN" altLang="en-US" sz="2000" dirty="0">
                <a:cs typeface="Aparajita"/>
              </a:rPr>
              <a:t>红花</a:t>
            </a:r>
            <a:r>
              <a:rPr lang="zh-CN" altLang="en-US" sz="2000" dirty="0" smtClean="0">
                <a:cs typeface="Aparajita"/>
              </a:rPr>
              <a:t>是最终用户</a:t>
            </a:r>
            <a:endParaRPr lang="zh-CN" altLang="en-US" sz="2000" dirty="0">
              <a:cs typeface="Aparajit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085903" y="3861048"/>
            <a:ext cx="28765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2000" dirty="0" smtClean="0">
                <a:cs typeface="Aparajita"/>
              </a:rPr>
              <a:t>美国经济衰退、同行竞争激烈</a:t>
            </a:r>
            <a:endParaRPr lang="zh-CN" altLang="en-US" sz="2000" dirty="0">
              <a:cs typeface="Aparajit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99381" y="3033296"/>
            <a:ext cx="19800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cs typeface="Aparajita"/>
              </a:rPr>
              <a:t>一味的追求规模</a:t>
            </a:r>
          </a:p>
        </p:txBody>
      </p:sp>
      <p:sp>
        <p:nvSpPr>
          <p:cNvPr id="25" name="TextBox 3"/>
          <p:cNvSpPr txBox="1">
            <a:spLocks noChangeArrowheads="1"/>
          </p:cNvSpPr>
          <p:nvPr/>
        </p:nvSpPr>
        <p:spPr bwMode="auto">
          <a:xfrm>
            <a:off x="3585068" y="3892827"/>
            <a:ext cx="1547813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2000" dirty="0" smtClean="0">
                <a:cs typeface="Aparajita"/>
              </a:rPr>
              <a:t>不利因素</a:t>
            </a:r>
            <a:endParaRPr lang="zh-CN" altLang="en-US" sz="2000" dirty="0">
              <a:cs typeface="Aparajita"/>
            </a:endParaRPr>
          </a:p>
        </p:txBody>
      </p:sp>
      <p:cxnSp>
        <p:nvCxnSpPr>
          <p:cNvPr id="28" name="直接箭头连接符 27"/>
          <p:cNvCxnSpPr/>
          <p:nvPr/>
        </p:nvCxnSpPr>
        <p:spPr>
          <a:xfrm>
            <a:off x="5049322" y="4077110"/>
            <a:ext cx="952819" cy="16536"/>
          </a:xfrm>
          <a:prstGeom prst="straightConnector1">
            <a:avLst/>
          </a:prstGeom>
          <a:ln w="444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>
            <a:endCxn id="25" idx="1"/>
          </p:cNvCxnSpPr>
          <p:nvPr/>
        </p:nvCxnSpPr>
        <p:spPr>
          <a:xfrm>
            <a:off x="2773855" y="3353477"/>
            <a:ext cx="811213" cy="740169"/>
          </a:xfrm>
          <a:prstGeom prst="straightConnector1">
            <a:avLst/>
          </a:prstGeom>
          <a:ln w="444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6" grpId="0"/>
      <p:bldP spid="13" grpId="0"/>
      <p:bldP spid="1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4218" y="467060"/>
            <a:ext cx="8698212" cy="5882330"/>
            <a:chOff x="264218" y="467060"/>
            <a:chExt cx="8698212" cy="5882330"/>
          </a:xfrm>
        </p:grpSpPr>
        <p:sp>
          <p:nvSpPr>
            <p:cNvPr id="30722" name="TextBox 5"/>
            <p:cNvSpPr txBox="1">
              <a:spLocks noChangeArrowheads="1"/>
            </p:cNvSpPr>
            <p:nvPr/>
          </p:nvSpPr>
          <p:spPr bwMode="auto">
            <a:xfrm>
              <a:off x="264218" y="467060"/>
              <a:ext cx="8496300" cy="64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3600" dirty="0" smtClean="0">
                  <a:cs typeface="Aparajita"/>
                </a:rPr>
                <a:t>凯</a:t>
              </a:r>
              <a:r>
                <a:rPr lang="zh-CN" altLang="en-US" sz="3600" dirty="0">
                  <a:cs typeface="Aparajita"/>
                </a:rPr>
                <a:t>马</a:t>
              </a:r>
              <a:r>
                <a:rPr lang="zh-CN" altLang="en-US" sz="3600" dirty="0" smtClean="0">
                  <a:cs typeface="Aparajita"/>
                </a:rPr>
                <a:t>特案例</a:t>
              </a:r>
              <a:endParaRPr lang="zh-CN" altLang="zh-CN" sz="3600" dirty="0">
                <a:cs typeface="Aparajita"/>
              </a:endParaRPr>
            </a:p>
          </p:txBody>
        </p:sp>
        <p:sp>
          <p:nvSpPr>
            <p:cNvPr id="30723" name="TextBox 3"/>
            <p:cNvSpPr txBox="1">
              <a:spLocks noChangeArrowheads="1"/>
            </p:cNvSpPr>
            <p:nvPr/>
          </p:nvSpPr>
          <p:spPr bwMode="auto">
            <a:xfrm>
              <a:off x="3620248" y="2508098"/>
              <a:ext cx="1547813" cy="401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000" dirty="0">
                  <a:cs typeface="Aparajita"/>
                </a:rPr>
                <a:t>战略性失误</a:t>
              </a:r>
            </a:p>
          </p:txBody>
        </p:sp>
        <p:sp>
          <p:nvSpPr>
            <p:cNvPr id="30726" name="TextBox 22"/>
            <p:cNvSpPr txBox="1">
              <a:spLocks noChangeArrowheads="1"/>
            </p:cNvSpPr>
            <p:nvPr/>
          </p:nvSpPr>
          <p:spPr bwMode="auto">
            <a:xfrm>
              <a:off x="6047601" y="1459690"/>
              <a:ext cx="2591966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忽略咨询</a:t>
              </a:r>
              <a:r>
                <a:rPr lang="zh-CN" altLang="en-US" sz="2000" dirty="0" smtClean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顾问</a:t>
              </a:r>
              <a:r>
                <a:rPr lang="zh-CN" altLang="en-US" sz="2000" b="0" dirty="0" smtClean="0"/>
                <a:t>沃尔特</a:t>
              </a:r>
              <a:r>
                <a:rPr lang="en-US" altLang="zh-CN" sz="2000" b="0" dirty="0"/>
                <a:t>·</a:t>
              </a:r>
              <a:r>
                <a:rPr lang="zh-CN" altLang="en-US" sz="2000" b="0" dirty="0"/>
                <a:t>罗伯</a:t>
              </a:r>
              <a:r>
                <a:rPr lang="zh-CN" altLang="en-US" sz="2000" dirty="0" smtClean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在</a:t>
              </a:r>
              <a:r>
                <a:rPr lang="zh-CN" altLang="en-US" sz="2000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供应链上提出的</a:t>
              </a:r>
              <a:r>
                <a:rPr lang="zh-CN" altLang="en-US" sz="2000" dirty="0" smtClean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建议</a:t>
              </a:r>
              <a:r>
                <a:rPr lang="en-US" altLang="zh-CN" sz="2000" dirty="0" smtClean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(</a:t>
              </a:r>
              <a:r>
                <a:rPr lang="zh-CN" altLang="en-US" sz="2000" dirty="0" smtClean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扩大供应商群）</a:t>
              </a:r>
              <a:endParaRPr lang="zh-CN" altLang="en-US" sz="2000" dirty="0">
                <a:solidFill>
                  <a:schemeClr val="accent6">
                    <a:lumMod val="60000"/>
                    <a:lumOff val="40000"/>
                  </a:schemeClr>
                </a:solidFill>
                <a:cs typeface="Aparajita" panose="020B0604020202020204" pitchFamily="34" charset="0"/>
              </a:endParaRPr>
            </a:p>
          </p:txBody>
        </p:sp>
        <p:sp>
          <p:nvSpPr>
            <p:cNvPr id="30729" name="TextBox 28"/>
            <p:cNvSpPr txBox="1">
              <a:spLocks noChangeArrowheads="1"/>
            </p:cNvSpPr>
            <p:nvPr/>
          </p:nvSpPr>
          <p:spPr bwMode="auto">
            <a:xfrm>
              <a:off x="265908" y="2708917"/>
              <a:ext cx="2447950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sz="2000" dirty="0">
                  <a:cs typeface="Aparajita"/>
                </a:rPr>
                <a:t>凯马特公司是沃尔玛之前占领美国零售业龙头老大宝座</a:t>
              </a:r>
              <a:r>
                <a:rPr lang="zh-CN" altLang="en-US" sz="2000" dirty="0" smtClean="0">
                  <a:cs typeface="Aparajita"/>
                </a:rPr>
                <a:t>的</a:t>
              </a:r>
              <a:r>
                <a:rPr lang="zh-CN" altLang="en-US" sz="2000" dirty="0">
                  <a:cs typeface="Aparajita"/>
                </a:rPr>
                <a:t>零售商</a:t>
              </a:r>
            </a:p>
          </p:txBody>
        </p:sp>
        <p:cxnSp>
          <p:nvCxnSpPr>
            <p:cNvPr id="30" name="直接箭头连接符 29"/>
            <p:cNvCxnSpPr/>
            <p:nvPr/>
          </p:nvCxnSpPr>
          <p:spPr>
            <a:xfrm flipV="1">
              <a:off x="2773855" y="2708917"/>
              <a:ext cx="846336" cy="524434"/>
            </a:xfrm>
            <a:prstGeom prst="straightConnector1">
              <a:avLst/>
            </a:prstGeom>
            <a:ln w="44450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箭头连接符 31"/>
            <p:cNvCxnSpPr/>
            <p:nvPr/>
          </p:nvCxnSpPr>
          <p:spPr>
            <a:xfrm flipV="1">
              <a:off x="5106846" y="2384973"/>
              <a:ext cx="908313" cy="342894"/>
            </a:xfrm>
            <a:prstGeom prst="straightConnector1">
              <a:avLst/>
            </a:prstGeom>
            <a:ln w="44450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箭头连接符 34"/>
            <p:cNvCxnSpPr/>
            <p:nvPr/>
          </p:nvCxnSpPr>
          <p:spPr>
            <a:xfrm>
              <a:off x="5119863" y="2741527"/>
              <a:ext cx="882278" cy="491824"/>
            </a:xfrm>
            <a:prstGeom prst="straightConnector1">
              <a:avLst/>
            </a:prstGeom>
            <a:ln w="44450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292754" y="5949280"/>
              <a:ext cx="86696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latinLnBrk="1"/>
              <a:r>
                <a:rPr lang="zh-CN" altLang="en-US" sz="2000" dirty="0">
                  <a:cs typeface="Aparajita"/>
                </a:rPr>
                <a:t>供应链描绘成一棵大树：供应商构成树根</a:t>
              </a:r>
              <a:r>
                <a:rPr lang="en-US" altLang="zh-CN" sz="2000" dirty="0" smtClean="0">
                  <a:cs typeface="Aparajita"/>
                </a:rPr>
                <a:t>,</a:t>
              </a:r>
              <a:r>
                <a:rPr lang="zh-CN" altLang="en-US" sz="2000" dirty="0" smtClean="0">
                  <a:cs typeface="Aparajita"/>
                </a:rPr>
                <a:t>绿叶</a:t>
              </a:r>
              <a:r>
                <a:rPr lang="zh-CN" altLang="en-US" sz="2000" dirty="0">
                  <a:cs typeface="Aparajita"/>
                </a:rPr>
                <a:t>红花</a:t>
              </a:r>
              <a:r>
                <a:rPr lang="zh-CN" altLang="en-US" sz="2000" dirty="0" smtClean="0">
                  <a:cs typeface="Aparajita"/>
                </a:rPr>
                <a:t>是最终用户</a:t>
              </a:r>
              <a:endParaRPr lang="zh-CN" altLang="en-US" sz="2000" dirty="0">
                <a:cs typeface="Aparajit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085903" y="3861048"/>
              <a:ext cx="2876527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sz="2000" dirty="0" smtClean="0">
                  <a:cs typeface="Aparajita"/>
                </a:rPr>
                <a:t>美国经济衰退、同行竞争激烈</a:t>
              </a:r>
              <a:endParaRPr lang="zh-CN" altLang="en-US" sz="2000" dirty="0">
                <a:cs typeface="Aparajit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099381" y="3033296"/>
              <a:ext cx="198003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cs typeface="Aparajita"/>
                </a:rPr>
                <a:t>一味的追求规模</a:t>
              </a:r>
            </a:p>
          </p:txBody>
        </p:sp>
        <p:sp>
          <p:nvSpPr>
            <p:cNvPr id="25" name="TextBox 3"/>
            <p:cNvSpPr txBox="1">
              <a:spLocks noChangeArrowheads="1"/>
            </p:cNvSpPr>
            <p:nvPr/>
          </p:nvSpPr>
          <p:spPr bwMode="auto">
            <a:xfrm>
              <a:off x="3585068" y="3892827"/>
              <a:ext cx="1547813" cy="401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000" dirty="0" smtClean="0">
                  <a:cs typeface="Aparajita"/>
                </a:rPr>
                <a:t>不利因素</a:t>
              </a:r>
              <a:endParaRPr lang="zh-CN" altLang="en-US" sz="2000" dirty="0">
                <a:cs typeface="Aparajita"/>
              </a:endParaRPr>
            </a:p>
          </p:txBody>
        </p:sp>
        <p:cxnSp>
          <p:nvCxnSpPr>
            <p:cNvPr id="28" name="直接箭头连接符 27"/>
            <p:cNvCxnSpPr/>
            <p:nvPr/>
          </p:nvCxnSpPr>
          <p:spPr>
            <a:xfrm>
              <a:off x="5049322" y="4077110"/>
              <a:ext cx="952819" cy="16536"/>
            </a:xfrm>
            <a:prstGeom prst="straightConnector1">
              <a:avLst/>
            </a:prstGeom>
            <a:ln w="44450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箭头连接符 30"/>
            <p:cNvCxnSpPr>
              <a:endCxn id="25" idx="1"/>
            </p:cNvCxnSpPr>
            <p:nvPr/>
          </p:nvCxnSpPr>
          <p:spPr>
            <a:xfrm>
              <a:off x="2773855" y="3353477"/>
              <a:ext cx="811213" cy="740169"/>
            </a:xfrm>
            <a:prstGeom prst="straightConnector1">
              <a:avLst/>
            </a:prstGeom>
            <a:ln w="44450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801172" y="2753312"/>
            <a:ext cx="84963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 dirty="0" smtClean="0">
                <a:cs typeface="Aparajita"/>
              </a:rPr>
              <a:t>职业目标：高级咨询顾问</a:t>
            </a:r>
            <a:endParaRPr lang="en-US" altLang="zh-CN" sz="3600" dirty="0" smtClean="0">
              <a:cs typeface="Aparajita"/>
            </a:endParaRPr>
          </a:p>
          <a:p>
            <a:pPr algn="l"/>
            <a:r>
              <a:rPr lang="zh-CN" altLang="en-US" sz="3600" dirty="0" smtClean="0">
                <a:cs typeface="Aparajita"/>
              </a:rPr>
              <a:t>                （供应</a:t>
            </a:r>
            <a:r>
              <a:rPr lang="zh-CN" altLang="en-US" sz="3600" dirty="0">
                <a:cs typeface="Aparajita"/>
              </a:rPr>
              <a:t>链管理</a:t>
            </a:r>
            <a:r>
              <a:rPr lang="zh-CN" altLang="en-US" sz="3600" dirty="0" smtClean="0">
                <a:cs typeface="Aparajita"/>
              </a:rPr>
              <a:t>区域）</a:t>
            </a:r>
            <a:endParaRPr lang="zh-CN" altLang="zh-CN" sz="3600" dirty="0">
              <a:cs typeface="Aparajita"/>
            </a:endParaRPr>
          </a:p>
        </p:txBody>
      </p:sp>
    </p:spTree>
    <p:extLst>
      <p:ext uri="{BB962C8B-B14F-4D97-AF65-F5344CB8AC3E}">
        <p14:creationId xmlns:p14="http://schemas.microsoft.com/office/powerpoint/2010/main" val="34439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  <a:extLst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5"/>
          <p:cNvSpPr txBox="1">
            <a:spLocks noChangeArrowheads="1"/>
          </p:cNvSpPr>
          <p:nvPr/>
        </p:nvSpPr>
        <p:spPr bwMode="auto">
          <a:xfrm>
            <a:off x="339724" y="471488"/>
            <a:ext cx="48974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 dirty="0">
                <a:cs typeface="Aparajita"/>
              </a:rPr>
              <a:t>职业分析</a:t>
            </a:r>
          </a:p>
        </p:txBody>
      </p:sp>
      <p:grpSp>
        <p:nvGrpSpPr>
          <p:cNvPr id="20483" name="组合 6"/>
          <p:cNvGrpSpPr>
            <a:grpSpLocks/>
          </p:cNvGrpSpPr>
          <p:nvPr/>
        </p:nvGrpSpPr>
        <p:grpSpPr bwMode="auto">
          <a:xfrm>
            <a:off x="185737" y="2389188"/>
            <a:ext cx="2602707" cy="2768004"/>
            <a:chOff x="6948264" y="1883990"/>
            <a:chExt cx="2169358" cy="2088232"/>
          </a:xfrm>
        </p:grpSpPr>
        <p:sp>
          <p:nvSpPr>
            <p:cNvPr id="24" name="矩形 23"/>
            <p:cNvSpPr/>
            <p:nvPr/>
          </p:nvSpPr>
          <p:spPr>
            <a:xfrm>
              <a:off x="6948264" y="1883990"/>
              <a:ext cx="2169357" cy="208823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/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7375870" y="2834476"/>
              <a:ext cx="1314144" cy="1007231"/>
            </a:xfrm>
            <a:prstGeom prst="roundRect">
              <a:avLst/>
            </a:prstGeom>
            <a:blipFill>
              <a:blip r:embed="rId3"/>
              <a:stretch>
                <a:fillRect/>
              </a:stretch>
            </a:blip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 dirty="0"/>
            </a:p>
          </p:txBody>
        </p:sp>
        <p:sp>
          <p:nvSpPr>
            <p:cNvPr id="20505" name="TextBox 12"/>
            <p:cNvSpPr txBox="1">
              <a:spLocks noChangeArrowheads="1"/>
            </p:cNvSpPr>
            <p:nvPr/>
          </p:nvSpPr>
          <p:spPr bwMode="auto">
            <a:xfrm>
              <a:off x="6948265" y="2044059"/>
              <a:ext cx="2169357" cy="766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sz="2000" dirty="0" smtClean="0">
                  <a:cs typeface="Aparajita"/>
                </a:rPr>
                <a:t>     高级</a:t>
              </a:r>
              <a:r>
                <a:rPr lang="zh-CN" altLang="en-US" sz="2000" dirty="0">
                  <a:cs typeface="Aparajita"/>
                </a:rPr>
                <a:t>咨询</a:t>
              </a:r>
              <a:r>
                <a:rPr lang="zh-CN" altLang="en-US" sz="2000" dirty="0" smtClean="0">
                  <a:cs typeface="Aparajita"/>
                </a:rPr>
                <a:t>顾问</a:t>
              </a:r>
              <a:endParaRPr lang="en-US" altLang="zh-CN" sz="2000" dirty="0" smtClean="0">
                <a:cs typeface="Aparajita"/>
              </a:endParaRPr>
            </a:p>
            <a:p>
              <a:pPr algn="l"/>
              <a:r>
                <a:rPr lang="zh-CN" altLang="en-US" sz="2000" dirty="0" smtClean="0">
                  <a:cs typeface="Aparajita"/>
                </a:rPr>
                <a:t>    （</a:t>
              </a:r>
              <a:r>
                <a:rPr lang="zh-CN" altLang="en-US" sz="2000" dirty="0">
                  <a:cs typeface="Aparajita"/>
                </a:rPr>
                <a:t>供应链管理）</a:t>
              </a:r>
              <a:endParaRPr lang="en-US" altLang="zh-CN" sz="2000" dirty="0">
                <a:cs typeface="Aparajita"/>
              </a:endParaRPr>
            </a:p>
            <a:p>
              <a:pPr algn="l"/>
              <a:endParaRPr lang="zh-CN" altLang="en-US" sz="2000" dirty="0">
                <a:cs typeface="Aparajita"/>
              </a:endParaRPr>
            </a:p>
          </p:txBody>
        </p:sp>
        <p:pic>
          <p:nvPicPr>
            <p:cNvPr id="20506" name="Picture 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55748" y="3025339"/>
              <a:ext cx="728565" cy="676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38" name="直接箭头连接符 37"/>
          <p:cNvCxnSpPr/>
          <p:nvPr/>
        </p:nvCxnSpPr>
        <p:spPr>
          <a:xfrm flipV="1">
            <a:off x="2987824" y="3573237"/>
            <a:ext cx="958800" cy="1"/>
          </a:xfrm>
          <a:prstGeom prst="straightConnector1">
            <a:avLst/>
          </a:prstGeom>
          <a:ln w="444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938172" y="2435154"/>
            <a:ext cx="5386355" cy="2722038"/>
            <a:chOff x="3938172" y="2435154"/>
            <a:chExt cx="5386355" cy="2722038"/>
          </a:xfrm>
        </p:grpSpPr>
        <p:grpSp>
          <p:nvGrpSpPr>
            <p:cNvPr id="20499" name="组合 30"/>
            <p:cNvGrpSpPr>
              <a:grpSpLocks/>
            </p:cNvGrpSpPr>
            <p:nvPr/>
          </p:nvGrpSpPr>
          <p:grpSpPr bwMode="auto">
            <a:xfrm>
              <a:off x="3938172" y="2435154"/>
              <a:ext cx="5386355" cy="2722038"/>
              <a:chOff x="-178467" y="4441642"/>
              <a:chExt cx="8710906" cy="2418917"/>
            </a:xfrm>
          </p:grpSpPr>
          <p:sp>
            <p:nvSpPr>
              <p:cNvPr id="32" name="五边形 31"/>
              <p:cNvSpPr/>
              <p:nvPr/>
            </p:nvSpPr>
            <p:spPr>
              <a:xfrm>
                <a:off x="-178467" y="4441642"/>
                <a:ext cx="8475765" cy="2418917"/>
              </a:xfrm>
              <a:prstGeom prst="homePlate">
                <a:avLst/>
              </a:prstGeom>
              <a:blipFill dpi="0" rotWithShape="1">
                <a:blip r:embed="rId5">
                  <a:alphaModFix amt="59000"/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 dirty="0"/>
              </a:p>
            </p:txBody>
          </p:sp>
          <p:sp>
            <p:nvSpPr>
              <p:cNvPr id="20502" name="TextBox 32"/>
              <p:cNvSpPr txBox="1">
                <a:spLocks noChangeArrowheads="1"/>
              </p:cNvSpPr>
              <p:nvPr/>
            </p:nvSpPr>
            <p:spPr bwMode="auto">
              <a:xfrm>
                <a:off x="368021" y="4906905"/>
                <a:ext cx="816441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/>
                <a:endParaRPr lang="zh-CN" altLang="en-US">
                  <a:cs typeface="Aparajita"/>
                </a:endParaRPr>
              </a:p>
            </p:txBody>
          </p:sp>
        </p:grpSp>
        <p:sp>
          <p:nvSpPr>
            <p:cNvPr id="3" name="矩形 2"/>
            <p:cNvSpPr/>
            <p:nvPr/>
          </p:nvSpPr>
          <p:spPr>
            <a:xfrm>
              <a:off x="3946624" y="3116307"/>
              <a:ext cx="4572000" cy="13234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l"/>
              <a:r>
                <a:rPr lang="zh-CN" altLang="en-US" dirty="0">
                  <a:cs typeface="Aparajita"/>
                </a:rPr>
                <a:t>为企业</a:t>
              </a:r>
              <a:r>
                <a:rPr lang="zh-CN" altLang="en-US" sz="2000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提供供应链计划、制定供应链管理</a:t>
              </a:r>
              <a:r>
                <a:rPr lang="zh-CN" altLang="en-US" sz="2000" dirty="0" smtClean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战略</a:t>
              </a:r>
              <a:r>
                <a:rPr lang="zh-CN" altLang="en-US" dirty="0" smtClean="0">
                  <a:cs typeface="Aparajita"/>
                </a:rPr>
                <a:t>、帮助</a:t>
              </a:r>
              <a:r>
                <a:rPr lang="zh-CN" altLang="en-US" dirty="0">
                  <a:cs typeface="Aparajita"/>
                </a:rPr>
                <a:t>企业计划和管理供应链中的供求活动</a:t>
              </a:r>
              <a:r>
                <a:rPr lang="zh-CN" altLang="en-US" dirty="0" smtClean="0">
                  <a:cs typeface="Aparajita"/>
                </a:rPr>
                <a:t>；改进供应</a:t>
              </a:r>
              <a:r>
                <a:rPr lang="zh-CN" altLang="en-US" dirty="0">
                  <a:cs typeface="Aparajita"/>
                </a:rPr>
                <a:t>链，</a:t>
              </a:r>
              <a:r>
                <a:rPr lang="zh-CN" altLang="en-US" sz="2000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降低企业供应链成本、实现更高的效率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  <a:extLst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544513" y="2081213"/>
            <a:ext cx="2565400" cy="3868737"/>
            <a:chOff x="544464" y="2081293"/>
            <a:chExt cx="2565181" cy="3867986"/>
          </a:xfrm>
        </p:grpSpPr>
        <p:pic>
          <p:nvPicPr>
            <p:cNvPr id="35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44464" y="3442236"/>
              <a:ext cx="2565181" cy="2507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544464" y="2081293"/>
              <a:ext cx="2565180" cy="13609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123728" y="2218537"/>
              <a:ext cx="736515" cy="400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9" name="TextBox 3"/>
            <p:cNvSpPr txBox="1">
              <a:spLocks noChangeArrowheads="1"/>
            </p:cNvSpPr>
            <p:nvPr/>
          </p:nvSpPr>
          <p:spPr bwMode="auto">
            <a:xfrm>
              <a:off x="571903" y="3640282"/>
              <a:ext cx="2415664" cy="20309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dirty="0" smtClean="0">
                  <a:cs typeface="Aparajita"/>
                </a:rPr>
                <a:t>资历：</a:t>
              </a:r>
              <a:endParaRPr lang="en-US" altLang="zh-CN" dirty="0" smtClean="0">
                <a:cs typeface="Aparajita"/>
              </a:endParaRPr>
            </a:p>
            <a:p>
              <a:pPr algn="l"/>
              <a:endParaRPr lang="en-US" altLang="zh-CN" dirty="0" smtClean="0">
                <a:cs typeface="Aparajita"/>
              </a:endParaRPr>
            </a:p>
            <a:p>
              <a:pPr algn="l"/>
              <a:r>
                <a:rPr lang="zh-CN" altLang="en-US" dirty="0" smtClean="0">
                  <a:cs typeface="Aparajita"/>
                </a:rPr>
                <a:t>丰富的领域行业经验</a:t>
              </a:r>
              <a:endParaRPr lang="en-US" altLang="zh-CN" dirty="0" smtClean="0">
                <a:cs typeface="Aparajita"/>
              </a:endParaRPr>
            </a:p>
            <a:p>
              <a:pPr algn="l"/>
              <a:endParaRPr lang="en-US" altLang="zh-CN" dirty="0" smtClean="0">
                <a:cs typeface="Aparajita"/>
              </a:endParaRPr>
            </a:p>
            <a:p>
              <a:pPr algn="l"/>
              <a:r>
                <a:rPr lang="zh-CN" altLang="en-US" dirty="0" smtClean="0">
                  <a:cs typeface="Aparajita"/>
                </a:rPr>
                <a:t>精通供应链领域专业知识以及企业管理知识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294063" y="2081213"/>
            <a:ext cx="2566987" cy="3868737"/>
            <a:chOff x="3294741" y="2081293"/>
            <a:chExt cx="2567006" cy="3867986"/>
          </a:xfrm>
        </p:grpSpPr>
        <p:sp>
          <p:nvSpPr>
            <p:cNvPr id="41" name="矩形 40"/>
            <p:cNvSpPr/>
            <p:nvPr/>
          </p:nvSpPr>
          <p:spPr>
            <a:xfrm>
              <a:off x="3294741" y="2081293"/>
              <a:ext cx="2565419" cy="1360223"/>
            </a:xfrm>
            <a:prstGeom prst="rect">
              <a:avLst/>
            </a:prstGeom>
            <a:blipFill>
              <a:blip r:embed="rId6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/>
            </a:p>
          </p:txBody>
        </p:sp>
        <p:pic>
          <p:nvPicPr>
            <p:cNvPr id="42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294741" y="3442236"/>
              <a:ext cx="2567006" cy="2507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4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899896" y="2220757"/>
              <a:ext cx="960026" cy="3980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4" name="TextBox 43"/>
            <p:cNvSpPr txBox="1">
              <a:spLocks noChangeArrowheads="1"/>
            </p:cNvSpPr>
            <p:nvPr/>
          </p:nvSpPr>
          <p:spPr bwMode="auto">
            <a:xfrm>
              <a:off x="3357764" y="3657401"/>
              <a:ext cx="2439371" cy="14770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dirty="0" smtClean="0">
                  <a:cs typeface="Aparajita"/>
                </a:rPr>
                <a:t>技能：</a:t>
              </a:r>
              <a:endParaRPr lang="en-US" altLang="zh-CN" dirty="0" smtClean="0">
                <a:cs typeface="Aparajita"/>
              </a:endParaRPr>
            </a:p>
            <a:p>
              <a:pPr algn="l"/>
              <a:endParaRPr lang="en-US" altLang="zh-CN" dirty="0" smtClean="0">
                <a:cs typeface="Aparajita"/>
              </a:endParaRPr>
            </a:p>
            <a:p>
              <a:pPr algn="l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parajita"/>
                </a:rPr>
                <a:t>熟练操作计算机软件</a:t>
              </a:r>
              <a:endPara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  <a:p>
              <a:pPr algn="l"/>
              <a:endPara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  <a:p>
              <a:pPr algn="l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parajita"/>
                </a:rPr>
                <a:t>中英口语流利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011863" y="2081213"/>
            <a:ext cx="2565400" cy="3902075"/>
            <a:chOff x="6011863" y="2081213"/>
            <a:chExt cx="2565400" cy="3902075"/>
          </a:xfrm>
        </p:grpSpPr>
        <p:grpSp>
          <p:nvGrpSpPr>
            <p:cNvPr id="45" name="组合 44"/>
            <p:cNvGrpSpPr>
              <a:grpSpLocks/>
            </p:cNvGrpSpPr>
            <p:nvPr/>
          </p:nvGrpSpPr>
          <p:grpSpPr bwMode="auto">
            <a:xfrm>
              <a:off x="6011863" y="2081213"/>
              <a:ext cx="2565400" cy="3902075"/>
              <a:chOff x="6012160" y="2081293"/>
              <a:chExt cx="2565181" cy="3901635"/>
            </a:xfrm>
          </p:grpSpPr>
          <p:sp>
            <p:nvSpPr>
              <p:cNvPr id="46" name="矩形 45"/>
              <p:cNvSpPr/>
              <p:nvPr/>
            </p:nvSpPr>
            <p:spPr>
              <a:xfrm>
                <a:off x="6012160" y="2081293"/>
                <a:ext cx="2565181" cy="1360334"/>
              </a:xfrm>
              <a:prstGeom prst="rect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6000" dirty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endParaRPr>
              </a:p>
            </p:txBody>
          </p:sp>
          <p:pic>
            <p:nvPicPr>
              <p:cNvPr id="47" name="Picture 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6015675" y="3475885"/>
                <a:ext cx="2561666" cy="25070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" name="Picture 5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7812360" y="2145014"/>
                <a:ext cx="582637" cy="547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9" name="TextBox 44"/>
              <p:cNvSpPr txBox="1">
                <a:spLocks noChangeArrowheads="1"/>
              </p:cNvSpPr>
              <p:nvPr/>
            </p:nvSpPr>
            <p:spPr bwMode="auto">
              <a:xfrm>
                <a:off x="6278420" y="4009700"/>
                <a:ext cx="2032659" cy="3692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parajita"/>
                </a:endParaRPr>
              </a:p>
            </p:txBody>
          </p:sp>
        </p:grpSp>
        <p:sp>
          <p:nvSpPr>
            <p:cNvPr id="2" name="矩形 1"/>
            <p:cNvSpPr/>
            <p:nvPr/>
          </p:nvSpPr>
          <p:spPr>
            <a:xfrm>
              <a:off x="6026940" y="3627336"/>
              <a:ext cx="2383041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dirty="0" smtClean="0">
                  <a:cs typeface="Aparajita"/>
                </a:rPr>
                <a:t>学历以及能力：</a:t>
              </a:r>
              <a:endParaRPr lang="en-US" altLang="zh-CN" dirty="0" smtClean="0">
                <a:cs typeface="Aparajita"/>
              </a:endParaRPr>
            </a:p>
            <a:p>
              <a:pPr algn="l"/>
              <a:endParaRPr lang="en-US" altLang="zh-CN" dirty="0" smtClean="0">
                <a:cs typeface="Aparajita"/>
              </a:endParaRPr>
            </a:p>
            <a:p>
              <a:pPr algn="l"/>
              <a:r>
                <a:rPr lang="zh-CN" altLang="en-US" dirty="0" smtClean="0">
                  <a:cs typeface="Aparajita"/>
                </a:rPr>
                <a:t>多</a:t>
              </a:r>
              <a:r>
                <a:rPr lang="zh-CN" altLang="en-US" dirty="0">
                  <a:cs typeface="Aparajita"/>
                </a:rPr>
                <a:t>以商学院</a:t>
              </a:r>
              <a:r>
                <a:rPr lang="en-US" altLang="zh-CN" dirty="0">
                  <a:cs typeface="Aparajita"/>
                </a:rPr>
                <a:t>MBA</a:t>
              </a:r>
              <a:r>
                <a:rPr lang="zh-CN" altLang="en-US" dirty="0">
                  <a:cs typeface="Aparajita"/>
                </a:rPr>
                <a:t>为主</a:t>
              </a:r>
              <a:r>
                <a:rPr lang="zh-CN" altLang="en-US" dirty="0" smtClean="0">
                  <a:cs typeface="Aparajita"/>
                </a:rPr>
                <a:t>，</a:t>
              </a:r>
              <a:endParaRPr lang="en-US" altLang="zh-CN" dirty="0" smtClean="0">
                <a:cs typeface="Aparajita"/>
              </a:endParaRPr>
            </a:p>
            <a:p>
              <a:pPr algn="l"/>
              <a:endParaRPr lang="en-US" altLang="zh-CN" dirty="0" smtClean="0">
                <a:cs typeface="Aparajita"/>
              </a:endParaRPr>
            </a:p>
            <a:p>
              <a:pPr algn="l"/>
              <a:r>
                <a:rPr lang="zh-CN" altLang="en-US" dirty="0" smtClean="0">
                  <a:cs typeface="Aparajita"/>
                </a:rPr>
                <a:t>组织能力、执行能力</a:t>
              </a:r>
              <a:endParaRPr lang="zh-CN" altLang="en-US" dirty="0">
                <a:cs typeface="Aparajita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460876" y="40466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/>
            <a:r>
              <a:rPr lang="zh-CN" altLang="en-US" sz="3600" dirty="0" smtClean="0">
                <a:solidFill>
                  <a:prstClr val="white"/>
                </a:solidFill>
                <a:cs typeface="Aparajita"/>
              </a:rPr>
              <a:t>职业</a:t>
            </a:r>
            <a:r>
              <a:rPr lang="zh-CN" altLang="en-US" sz="3600" dirty="0">
                <a:solidFill>
                  <a:prstClr val="white"/>
                </a:solidFill>
                <a:cs typeface="Aparajita"/>
              </a:rPr>
              <a:t>需求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26353"/>
            <a:ext cx="10459436" cy="685173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59" y="-26353"/>
            <a:ext cx="9159641" cy="742816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627" y="-95621"/>
            <a:ext cx="10117665" cy="714316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586" y="-133641"/>
            <a:ext cx="10183583" cy="7181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609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5796136" y="2885818"/>
            <a:ext cx="1656184" cy="1555102"/>
            <a:chOff x="5796136" y="2885818"/>
            <a:chExt cx="1656184" cy="1555102"/>
          </a:xfrm>
        </p:grpSpPr>
        <p:sp>
          <p:nvSpPr>
            <p:cNvPr id="15" name="矩形 14"/>
            <p:cNvSpPr/>
            <p:nvPr/>
          </p:nvSpPr>
          <p:spPr>
            <a:xfrm>
              <a:off x="5796136" y="2885818"/>
              <a:ext cx="1656184" cy="155510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  <a:reflection blurRad="6350" stA="50000" endA="295" endPos="92000" dist="1016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6000" b="0" dirty="0">
                <a:solidFill>
                  <a:prstClr val="white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671891" y="3132336"/>
              <a:ext cx="492443" cy="125235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0" dirty="0" smtClean="0">
                  <a:solidFill>
                    <a:prstClr val="white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职业规划</a:t>
              </a:r>
              <a:endParaRPr lang="zh-CN" altLang="en-US" sz="2000" b="0" dirty="0">
                <a:solidFill>
                  <a:prstClr val="white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788024" y="3132336"/>
            <a:ext cx="1656184" cy="1555102"/>
            <a:chOff x="4788024" y="3132336"/>
            <a:chExt cx="1656184" cy="1555102"/>
          </a:xfrm>
        </p:grpSpPr>
        <p:sp>
          <p:nvSpPr>
            <p:cNvPr id="14" name="矩形 13"/>
            <p:cNvSpPr/>
            <p:nvPr/>
          </p:nvSpPr>
          <p:spPr>
            <a:xfrm>
              <a:off x="4788024" y="3132336"/>
              <a:ext cx="1656184" cy="1555102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  <a:effectLst>
              <a:outerShdw blurRad="76200" dist="12700" dir="2700000" sy="-23000" kx="-800400" algn="bl" rotWithShape="0">
                <a:prstClr val="black">
                  <a:alpha val="29000"/>
                </a:prstClr>
              </a:outerShdw>
              <a:reflection blurRad="6350" stA="50000" endA="295" endPos="92000" dist="1016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 sz="2000" b="0" dirty="0">
                <a:solidFill>
                  <a:prstClr val="white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5780" y="3356992"/>
              <a:ext cx="492443" cy="133044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0" dirty="0" smtClean="0">
                  <a:solidFill>
                    <a:prstClr val="white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自我分析</a:t>
              </a:r>
              <a:endParaRPr lang="zh-CN" altLang="en-US" sz="2000" b="0" dirty="0">
                <a:solidFill>
                  <a:prstClr val="white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55576" y="1124744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solidFill>
                  <a:prstClr val="white"/>
                </a:solidFill>
                <a:cs typeface="Aparajita" panose="020B0604020202020204" pitchFamily="34" charset="0"/>
              </a:rPr>
              <a:t>目录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25339" y="3356992"/>
            <a:ext cx="3094733" cy="1805247"/>
            <a:chOff x="2125339" y="3356992"/>
            <a:chExt cx="3094733" cy="1805247"/>
          </a:xfrm>
        </p:grpSpPr>
        <p:grpSp>
          <p:nvGrpSpPr>
            <p:cNvPr id="20" name="组合 19"/>
            <p:cNvGrpSpPr/>
            <p:nvPr/>
          </p:nvGrpSpPr>
          <p:grpSpPr>
            <a:xfrm>
              <a:off x="3563888" y="3356992"/>
              <a:ext cx="1656184" cy="1555102"/>
              <a:chOff x="3563888" y="3356992"/>
              <a:chExt cx="1656184" cy="1555102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3563888" y="3356992"/>
                <a:ext cx="1656184" cy="1555102"/>
              </a:xfrm>
              <a:prstGeom prst="rect">
                <a:avLst/>
              </a:prstGeom>
              <a:solidFill>
                <a:srgbClr val="21A0FF"/>
              </a:solidFill>
              <a:ln>
                <a:solidFill>
                  <a:srgbClr val="21A0FF"/>
                </a:solidFill>
              </a:ln>
              <a:effectLst>
                <a:outerShdw blurRad="76200" dist="12700" dir="2700000" sy="-23000" kx="-800400" algn="bl" rotWithShape="0">
                  <a:prstClr val="black">
                    <a:alpha val="20000"/>
                  </a:prstClr>
                </a:outerShdw>
                <a:reflection blurRad="6350" stA="50000" endA="295" endPos="92000" dist="1016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6000" b="0" dirty="0">
                  <a:solidFill>
                    <a:prstClr val="white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526435" y="3576158"/>
                <a:ext cx="492443" cy="1190015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000" b="0" dirty="0" smtClean="0">
                    <a:solidFill>
                      <a:prstClr val="white"/>
                    </a:solidFill>
                    <a:latin typeface="华文琥珀" panose="02010800040101010101" pitchFamily="2" charset="-122"/>
                    <a:ea typeface="华文琥珀" panose="02010800040101010101" pitchFamily="2" charset="-122"/>
                  </a:rPr>
                  <a:t>职业分析</a:t>
                </a:r>
                <a:endParaRPr lang="zh-CN" altLang="en-US" sz="2000" b="0" dirty="0">
                  <a:solidFill>
                    <a:prstClr val="white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25339" y="3607137"/>
              <a:ext cx="1656184" cy="1555102"/>
              <a:chOff x="2125339" y="3607137"/>
              <a:chExt cx="1656184" cy="1555102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2125339" y="3607137"/>
                <a:ext cx="1656184" cy="1555102"/>
              </a:xfrm>
              <a:prstGeom prst="rect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>
                <a:outerShdw blurRad="76200" dist="12700" dir="2700000" sy="-23000" kx="-800400" algn="bl" rotWithShape="0">
                  <a:prstClr val="black">
                    <a:alpha val="20000"/>
                  </a:prstClr>
                </a:outerShdw>
                <a:reflection blurRad="6350" stA="50000" endA="295" endPos="92000" dist="1016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rtlCol="0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b="0" dirty="0" smtClean="0">
                    <a:solidFill>
                      <a:prstClr val="white"/>
                    </a:solidFill>
                    <a:latin typeface="华文琥珀" panose="02010800040101010101" pitchFamily="2" charset="-122"/>
                    <a:ea typeface="华文琥珀" panose="02010800040101010101" pitchFamily="2" charset="-122"/>
                  </a:rPr>
                  <a:t>                 </a:t>
                </a:r>
                <a:endParaRPr lang="zh-CN" altLang="en-US" sz="2400" b="0" dirty="0">
                  <a:solidFill>
                    <a:prstClr val="white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3165562" y="3814056"/>
                <a:ext cx="492443" cy="1248725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000" b="0" dirty="0">
                    <a:solidFill>
                      <a:prstClr val="white"/>
                    </a:solidFill>
                    <a:latin typeface="华文琥珀" panose="02010800040101010101" pitchFamily="2" charset="-122"/>
                    <a:ea typeface="华文琥珀" panose="02010800040101010101" pitchFamily="2" charset="-122"/>
                  </a:rPr>
                  <a:t>职业目标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8056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4624E-7 L 0.16163 -0.0235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73" y="-11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17919E-6 L -0.14566 -0.110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-55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2725" y="588963"/>
            <a:ext cx="55832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>
                <a:cs typeface="Aparajita"/>
              </a:rPr>
              <a:t>自我认知</a:t>
            </a:r>
          </a:p>
        </p:txBody>
      </p:sp>
      <p:sp>
        <p:nvSpPr>
          <p:cNvPr id="31" name="矩形 30"/>
          <p:cNvSpPr/>
          <p:nvPr/>
        </p:nvSpPr>
        <p:spPr>
          <a:xfrm>
            <a:off x="3402013" y="1654175"/>
            <a:ext cx="2693987" cy="122396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为什么</a:t>
            </a:r>
          </a:p>
        </p:txBody>
      </p:sp>
      <p:sp>
        <p:nvSpPr>
          <p:cNvPr id="33" name="矩形 32"/>
          <p:cNvSpPr/>
          <p:nvPr/>
        </p:nvSpPr>
        <p:spPr>
          <a:xfrm>
            <a:off x="3387725" y="4221163"/>
            <a:ext cx="2692400" cy="12239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所做努力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我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的经历</a:t>
            </a:r>
          </a:p>
        </p:txBody>
      </p:sp>
      <p:sp>
        <p:nvSpPr>
          <p:cNvPr id="35" name="矩形 34"/>
          <p:cNvSpPr/>
          <p:nvPr/>
        </p:nvSpPr>
        <p:spPr>
          <a:xfrm>
            <a:off x="6223000" y="2986088"/>
            <a:ext cx="2693988" cy="122396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是否合适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我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的优势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4188" y="2947988"/>
            <a:ext cx="1422400" cy="111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84900" y="4297363"/>
            <a:ext cx="129857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3263" y="2911475"/>
            <a:ext cx="1276350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4188" y="1711325"/>
            <a:ext cx="1419225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88250" y="4297363"/>
            <a:ext cx="1201738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3263" y="1711325"/>
            <a:ext cx="12763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30938" y="1655763"/>
            <a:ext cx="271621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387725" y="2971800"/>
            <a:ext cx="26924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84188" y="4171950"/>
            <a:ext cx="2765425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矩形 14"/>
          <p:cNvSpPr/>
          <p:nvPr/>
        </p:nvSpPr>
        <p:spPr>
          <a:xfrm>
            <a:off x="6230938" y="1643063"/>
            <a:ext cx="2716212" cy="122713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363913" y="2973388"/>
            <a:ext cx="2716212" cy="1227137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84188" y="4186238"/>
            <a:ext cx="2765425" cy="1273175"/>
          </a:xfrm>
          <a:prstGeom prst="rect">
            <a:avLst/>
          </a:prstGeom>
          <a:solidFill>
            <a:srgbClr val="FF3B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1" grpId="0" animBg="1"/>
      <p:bldP spid="33" grpId="0" animBg="1"/>
      <p:bldP spid="35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50825" y="333375"/>
            <a:ext cx="72739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 dirty="0"/>
              <a:t>为什么会</a:t>
            </a:r>
            <a:r>
              <a:rPr lang="zh-CN" altLang="en-US" sz="3600" dirty="0" smtClean="0"/>
              <a:t>选择供应链高级</a:t>
            </a:r>
            <a:r>
              <a:rPr lang="zh-CN" altLang="en-US" sz="3600" dirty="0"/>
              <a:t>咨询顾问</a:t>
            </a:r>
            <a:endParaRPr lang="zh-CN" altLang="zh-CN" sz="3600" dirty="0"/>
          </a:p>
          <a:p>
            <a:pPr algn="l"/>
            <a:endParaRPr lang="en-US" altLang="zh-CN" sz="3600" dirty="0">
              <a:cs typeface="Aparajita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3600149" y="3141663"/>
            <a:ext cx="1728788" cy="1295400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rPr>
              <a:t>行业发展</a:t>
            </a:r>
          </a:p>
        </p:txBody>
      </p:sp>
      <p:sp>
        <p:nvSpPr>
          <p:cNvPr id="18" name="右箭头 17"/>
          <p:cNvSpPr/>
          <p:nvPr/>
        </p:nvSpPr>
        <p:spPr>
          <a:xfrm>
            <a:off x="2051050" y="3860800"/>
            <a:ext cx="1295400" cy="504825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3618607" y="1548904"/>
            <a:ext cx="1692275" cy="1249363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rPr>
              <a:t>   经济市场</a:t>
            </a:r>
          </a:p>
        </p:txBody>
      </p:sp>
      <p:sp>
        <p:nvSpPr>
          <p:cNvPr id="20" name="椭圆 19"/>
          <p:cNvSpPr/>
          <p:nvPr/>
        </p:nvSpPr>
        <p:spPr>
          <a:xfrm>
            <a:off x="179388" y="3357563"/>
            <a:ext cx="1584325" cy="1728787"/>
          </a:xfrm>
          <a:prstGeom prst="ellipse">
            <a:avLst/>
          </a:prstGeom>
          <a:solidFill>
            <a:srgbClr val="21A0FF"/>
          </a:solidFill>
          <a:ln>
            <a:solidFill>
              <a:srgbClr val="21A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rPr>
              <a:t>客观因素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600350" y="4941168"/>
            <a:ext cx="1728787" cy="1223963"/>
            <a:chOff x="3600350" y="4941168"/>
            <a:chExt cx="1728787" cy="1223963"/>
          </a:xfrm>
        </p:grpSpPr>
        <p:sp>
          <p:nvSpPr>
            <p:cNvPr id="24" name="AutoShape 14"/>
            <p:cNvSpPr>
              <a:spLocks noChangeArrowheads="1"/>
            </p:cNvSpPr>
            <p:nvPr/>
          </p:nvSpPr>
          <p:spPr bwMode="auto">
            <a:xfrm>
              <a:off x="3600350" y="4941168"/>
              <a:ext cx="1728787" cy="1223963"/>
            </a:xfrm>
            <a:prstGeom prst="roundRect">
              <a:avLst>
                <a:gd name="adj" fmla="val 16667"/>
              </a:avLst>
            </a:prstGeom>
            <a:solidFill>
              <a:srgbClr val="FF9900"/>
            </a:solidFill>
            <a:ln w="25400" algn="ctr">
              <a:solidFill>
                <a:srgbClr val="FF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" name="Text Box 16"/>
            <p:cNvSpPr txBox="1">
              <a:spLocks noChangeArrowheads="1"/>
            </p:cNvSpPr>
            <p:nvPr/>
          </p:nvSpPr>
          <p:spPr bwMode="auto">
            <a:xfrm>
              <a:off x="3888481" y="5369792"/>
              <a:ext cx="1152525" cy="36671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cs typeface="Aparajita"/>
                </a:rPr>
                <a:t>专业</a:t>
              </a:r>
            </a:p>
          </p:txBody>
        </p:sp>
      </p:grpSp>
      <p:sp>
        <p:nvSpPr>
          <p:cNvPr id="13" name="右箭头 12"/>
          <p:cNvSpPr/>
          <p:nvPr/>
        </p:nvSpPr>
        <p:spPr>
          <a:xfrm>
            <a:off x="5652120" y="3789363"/>
            <a:ext cx="1295400" cy="504825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7222639" y="3248818"/>
            <a:ext cx="1584325" cy="1728787"/>
          </a:xfrm>
          <a:prstGeom prst="ellipse">
            <a:avLst/>
          </a:prstGeom>
          <a:solidFill>
            <a:srgbClr val="21A0FF"/>
          </a:solidFill>
          <a:ln>
            <a:solidFill>
              <a:srgbClr val="21A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rPr>
              <a:t>供应链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rPr>
              <a:t>区域的高级咨询顾问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parajit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 animBg="1"/>
      <p:bldP spid="19" grpId="0" animBg="1"/>
      <p:bldP spid="20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90500" y="588963"/>
            <a:ext cx="87741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>
                <a:cs typeface="Aparajita"/>
              </a:rPr>
              <a:t>自我认知</a:t>
            </a:r>
            <a:r>
              <a:rPr lang="en-US" altLang="zh-CN" sz="3600">
                <a:cs typeface="Aparajita"/>
              </a:rPr>
              <a:t>——</a:t>
            </a:r>
            <a:r>
              <a:rPr lang="zh-CN" altLang="en-US" sz="3600">
                <a:cs typeface="Aparajita"/>
              </a:rPr>
              <a:t>霍兰德职业倾向测试</a:t>
            </a:r>
          </a:p>
        </p:txBody>
      </p:sp>
      <p:grpSp>
        <p:nvGrpSpPr>
          <p:cNvPr id="5131" name="组合 5130"/>
          <p:cNvGrpSpPr>
            <a:grpSpLocks/>
          </p:cNvGrpSpPr>
          <p:nvPr/>
        </p:nvGrpSpPr>
        <p:grpSpPr bwMode="auto">
          <a:xfrm>
            <a:off x="212725" y="1609725"/>
            <a:ext cx="1982788" cy="3979863"/>
            <a:chOff x="212654" y="1609034"/>
            <a:chExt cx="1983082" cy="3980206"/>
          </a:xfrm>
        </p:grpSpPr>
        <p:grpSp>
          <p:nvGrpSpPr>
            <p:cNvPr id="26653" name="组合 29"/>
            <p:cNvGrpSpPr>
              <a:grpSpLocks/>
            </p:cNvGrpSpPr>
            <p:nvPr/>
          </p:nvGrpSpPr>
          <p:grpSpPr bwMode="auto">
            <a:xfrm>
              <a:off x="212654" y="1609034"/>
              <a:ext cx="1983082" cy="3980206"/>
              <a:chOff x="212654" y="1609034"/>
              <a:chExt cx="1983082" cy="3980206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212654" y="1609034"/>
                <a:ext cx="1983082" cy="11716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b="0" dirty="0"/>
              </a:p>
            </p:txBody>
          </p:sp>
          <p:sp>
            <p:nvSpPr>
              <p:cNvPr id="26656" name="TextBox 2"/>
              <p:cNvSpPr txBox="1">
                <a:spLocks noChangeArrowheads="1"/>
              </p:cNvSpPr>
              <p:nvPr/>
            </p:nvSpPr>
            <p:spPr bwMode="auto">
              <a:xfrm>
                <a:off x="668601" y="1892897"/>
                <a:ext cx="1296144" cy="6463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>
                    <a:cs typeface="Aparajita"/>
                  </a:rPr>
                  <a:t>人格倾向</a:t>
                </a:r>
              </a:p>
              <a:p>
                <a:pPr algn="l"/>
                <a:endParaRPr lang="zh-CN" altLang="en-US" b="0">
                  <a:solidFill>
                    <a:schemeClr val="tx1"/>
                  </a:solidFill>
                  <a:latin typeface="Calibri" pitchFamily="34" charset="0"/>
                  <a:cs typeface="Aparajita"/>
                </a:endParaRPr>
              </a:p>
            </p:txBody>
          </p:sp>
          <p:pic>
            <p:nvPicPr>
              <p:cNvPr id="26657" name="Picture 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12654" y="2762154"/>
                <a:ext cx="1983081" cy="28270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矩形 30"/>
            <p:cNvSpPr/>
            <p:nvPr/>
          </p:nvSpPr>
          <p:spPr>
            <a:xfrm>
              <a:off x="339673" y="2953763"/>
              <a:ext cx="1711579" cy="224650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野心、独断 </a:t>
              </a:r>
              <a:r>
                <a:rPr lang="zh-CN" altLang="en-US" sz="2000" dirty="0">
                  <a:cs typeface="Aparajita" panose="020B0604020202020204" pitchFamily="34" charset="0"/>
                </a:rPr>
                <a:t>、乐观、实际、</a:t>
              </a:r>
              <a:endParaRPr lang="en-US" altLang="zh-CN" sz="2000" dirty="0">
                <a:cs typeface="Aparajita" panose="020B0604020202020204" pitchFamily="34" charset="0"/>
              </a:endParaRPr>
            </a:p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cs typeface="Aparajita" panose="020B0604020202020204" pitchFamily="34" charset="0"/>
                </a:rPr>
                <a:t>情绪化 冲动</a:t>
              </a:r>
              <a:endParaRPr lang="en-US" altLang="zh-CN" sz="2000" dirty="0">
                <a:cs typeface="Aparajita" panose="020B0604020202020204" pitchFamily="34" charset="0"/>
              </a:endParaRPr>
            </a:p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cs typeface="Aparajita" panose="020B0604020202020204" pitchFamily="34" charset="0"/>
                </a:rPr>
                <a:t>具有冒险、</a:t>
              </a:r>
              <a:endParaRPr lang="en-US" altLang="zh-CN" sz="2000" dirty="0">
                <a:cs typeface="Aparajita" panose="020B0604020202020204" pitchFamily="34" charset="0"/>
              </a:endParaRPr>
            </a:p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精力充沛、</a:t>
              </a:r>
              <a:endParaRPr lang="en-US" altLang="zh-CN" sz="2000" dirty="0">
                <a:solidFill>
                  <a:schemeClr val="accent6">
                    <a:lumMod val="60000"/>
                    <a:lumOff val="40000"/>
                  </a:schemeClr>
                </a:solidFill>
                <a:cs typeface="Aparajita" panose="020B0604020202020204" pitchFamily="34" charset="0"/>
              </a:endParaRPr>
            </a:p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善于社交</a:t>
              </a:r>
              <a:r>
                <a:rPr lang="zh-CN" altLang="en-US" sz="2000" dirty="0">
                  <a:cs typeface="Aparajita" panose="020B0604020202020204" pitchFamily="34" charset="0"/>
                </a:rPr>
                <a:t>、</a:t>
              </a:r>
              <a:endParaRPr lang="en-US" altLang="zh-CN" sz="2000" dirty="0">
                <a:cs typeface="Aparajita" panose="020B0604020202020204" pitchFamily="34" charset="0"/>
              </a:endParaRPr>
            </a:p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喜欢新鲜事物</a:t>
              </a:r>
              <a:r>
                <a:rPr lang="zh-CN" altLang="en-US" sz="2000" dirty="0">
                  <a:cs typeface="Aparajita" panose="020B0604020202020204" pitchFamily="34" charset="0"/>
                </a:rPr>
                <a:t>、</a:t>
              </a:r>
            </a:p>
          </p:txBody>
        </p:sp>
      </p:grpSp>
      <p:grpSp>
        <p:nvGrpSpPr>
          <p:cNvPr id="5128" name="组合 5127"/>
          <p:cNvGrpSpPr>
            <a:grpSpLocks/>
          </p:cNvGrpSpPr>
          <p:nvPr/>
        </p:nvGrpSpPr>
        <p:grpSpPr bwMode="auto">
          <a:xfrm>
            <a:off x="2339975" y="1609725"/>
            <a:ext cx="2016125" cy="3998913"/>
            <a:chOff x="2339752" y="1609033"/>
            <a:chExt cx="2016224" cy="3998981"/>
          </a:xfrm>
        </p:grpSpPr>
        <p:grpSp>
          <p:nvGrpSpPr>
            <p:cNvPr id="26648" name="组合 28"/>
            <p:cNvGrpSpPr>
              <a:grpSpLocks/>
            </p:cNvGrpSpPr>
            <p:nvPr/>
          </p:nvGrpSpPr>
          <p:grpSpPr bwMode="auto">
            <a:xfrm>
              <a:off x="2339752" y="1609033"/>
              <a:ext cx="2016224" cy="3998981"/>
              <a:chOff x="2339752" y="1609033"/>
              <a:chExt cx="2016224" cy="3998981"/>
            </a:xfrm>
          </p:grpSpPr>
          <p:pic>
            <p:nvPicPr>
              <p:cNvPr id="26650" name="Picture 2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2339752" y="1609033"/>
                <a:ext cx="2016224" cy="11718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51" name="Picture 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339752" y="2780928"/>
                <a:ext cx="2016224" cy="28270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6652" name="TextBox 20"/>
              <p:cNvSpPr txBox="1">
                <a:spLocks noChangeArrowheads="1"/>
              </p:cNvSpPr>
              <p:nvPr/>
            </p:nvSpPr>
            <p:spPr bwMode="auto">
              <a:xfrm>
                <a:off x="2699792" y="1871814"/>
                <a:ext cx="1296144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>
                    <a:cs typeface="Aparajita"/>
                  </a:rPr>
                  <a:t>职业建议</a:t>
                </a:r>
              </a:p>
            </p:txBody>
          </p:sp>
        </p:grpSp>
        <p:sp>
          <p:nvSpPr>
            <p:cNvPr id="26649" name="矩形 5119"/>
            <p:cNvSpPr>
              <a:spLocks noChangeArrowheads="1"/>
            </p:cNvSpPr>
            <p:nvPr/>
          </p:nvSpPr>
          <p:spPr bwMode="auto">
            <a:xfrm>
              <a:off x="2456940" y="2953434"/>
              <a:ext cx="1850999" cy="2246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000">
                  <a:cs typeface="Aparajita"/>
                </a:rPr>
                <a:t>喜欢要求具备经营、管理、劝服、监督和领导才能</a:t>
              </a:r>
              <a:endParaRPr lang="en-US" altLang="zh-CN" sz="2000">
                <a:cs typeface="Aparajita"/>
              </a:endParaRPr>
            </a:p>
            <a:p>
              <a:pPr algn="l"/>
              <a:r>
                <a:rPr lang="zh-CN" altLang="en-US" sz="2000">
                  <a:cs typeface="Aparajita"/>
                </a:rPr>
                <a:t>如：项目经理、销售人员，营销管理人员</a:t>
              </a:r>
            </a:p>
          </p:txBody>
        </p:sp>
      </p:grpSp>
      <p:grpSp>
        <p:nvGrpSpPr>
          <p:cNvPr id="5130" name="组合 5129"/>
          <p:cNvGrpSpPr>
            <a:grpSpLocks/>
          </p:cNvGrpSpPr>
          <p:nvPr/>
        </p:nvGrpSpPr>
        <p:grpSpPr bwMode="auto">
          <a:xfrm>
            <a:off x="4500563" y="1609725"/>
            <a:ext cx="1987550" cy="3998913"/>
            <a:chOff x="4499992" y="1609034"/>
            <a:chExt cx="1988801" cy="3998980"/>
          </a:xfrm>
        </p:grpSpPr>
        <p:grpSp>
          <p:nvGrpSpPr>
            <p:cNvPr id="26643" name="组合 16"/>
            <p:cNvGrpSpPr>
              <a:grpSpLocks/>
            </p:cNvGrpSpPr>
            <p:nvPr/>
          </p:nvGrpSpPr>
          <p:grpSpPr bwMode="auto">
            <a:xfrm>
              <a:off x="4499992" y="1609034"/>
              <a:ext cx="1988801" cy="3998980"/>
              <a:chOff x="4499992" y="1609034"/>
              <a:chExt cx="1988801" cy="3998980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4499992" y="1609034"/>
                <a:ext cx="1988801" cy="1171595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b="0" dirty="0"/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endParaRPr>
              </a:p>
            </p:txBody>
          </p:sp>
          <p:pic>
            <p:nvPicPr>
              <p:cNvPr id="26646" name="Picture 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4499992" y="2780928"/>
                <a:ext cx="1988801" cy="28270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6647" name="TextBox 21"/>
              <p:cNvSpPr txBox="1">
                <a:spLocks noChangeArrowheads="1"/>
              </p:cNvSpPr>
              <p:nvPr/>
            </p:nvSpPr>
            <p:spPr bwMode="auto">
              <a:xfrm>
                <a:off x="4599423" y="1871813"/>
                <a:ext cx="1700769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>
                    <a:cs typeface="Aparajita"/>
                  </a:rPr>
                  <a:t>性格特点表现</a:t>
                </a:r>
              </a:p>
            </p:txBody>
          </p:sp>
        </p:grpSp>
        <p:sp>
          <p:nvSpPr>
            <p:cNvPr id="26644" name="矩形 5120"/>
            <p:cNvSpPr>
              <a:spLocks noChangeArrowheads="1"/>
            </p:cNvSpPr>
            <p:nvPr/>
          </p:nvSpPr>
          <p:spPr bwMode="auto">
            <a:xfrm>
              <a:off x="4577332" y="2994142"/>
              <a:ext cx="1850999" cy="1631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000">
                  <a:cs typeface="Aparajita"/>
                </a:rPr>
                <a:t>善辩、乐观、</a:t>
              </a:r>
              <a:endParaRPr lang="en-US" altLang="zh-CN" sz="2000">
                <a:cs typeface="Aparajita"/>
              </a:endParaRPr>
            </a:p>
            <a:p>
              <a:pPr algn="l"/>
              <a:r>
                <a:rPr lang="zh-CN" altLang="en-US" sz="2000">
                  <a:cs typeface="Aparajita"/>
                </a:rPr>
                <a:t>谦虚 </a:t>
              </a:r>
              <a:r>
                <a:rPr lang="zh-CN" altLang="en-US" sz="2000" b="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Aparajita"/>
                </a:rPr>
                <a:t>   </a:t>
              </a:r>
              <a:r>
                <a:rPr lang="zh-CN" altLang="en-US" sz="2000">
                  <a:cs typeface="Aparajita"/>
                </a:rPr>
                <a:t>冲动</a:t>
              </a:r>
              <a:endParaRPr lang="en-US" altLang="zh-CN" sz="2000">
                <a:cs typeface="Aparajita"/>
              </a:endParaRPr>
            </a:p>
            <a:p>
              <a:pPr algn="l"/>
              <a:r>
                <a:rPr lang="zh-CN" altLang="en-US" sz="2000">
                  <a:cs typeface="Aparajita"/>
                </a:rPr>
                <a:t>自信、好交际、机敏、责任心</a:t>
              </a:r>
              <a:endParaRPr lang="en-US" altLang="zh-CN" sz="2000">
                <a:cs typeface="Aparajita"/>
              </a:endParaRPr>
            </a:p>
            <a:p>
              <a:pPr algn="l"/>
              <a:r>
                <a:rPr lang="zh-CN" altLang="en-US" sz="2000">
                  <a:cs typeface="Aparajita"/>
                </a:rPr>
                <a:t>有支配愿望</a:t>
              </a:r>
            </a:p>
          </p:txBody>
        </p:sp>
      </p:grpSp>
      <p:grpSp>
        <p:nvGrpSpPr>
          <p:cNvPr id="5129" name="组合 5128"/>
          <p:cNvGrpSpPr>
            <a:grpSpLocks/>
          </p:cNvGrpSpPr>
          <p:nvPr/>
        </p:nvGrpSpPr>
        <p:grpSpPr bwMode="auto">
          <a:xfrm>
            <a:off x="6726238" y="1609725"/>
            <a:ext cx="2022475" cy="3989388"/>
            <a:chOff x="6725940" y="1609033"/>
            <a:chExt cx="2022523" cy="3989335"/>
          </a:xfrm>
        </p:grpSpPr>
        <p:grpSp>
          <p:nvGrpSpPr>
            <p:cNvPr id="26638" name="组合 15"/>
            <p:cNvGrpSpPr>
              <a:grpSpLocks/>
            </p:cNvGrpSpPr>
            <p:nvPr/>
          </p:nvGrpSpPr>
          <p:grpSpPr bwMode="auto">
            <a:xfrm>
              <a:off x="6725940" y="1609033"/>
              <a:ext cx="2022523" cy="3989335"/>
              <a:chOff x="6725940" y="1609033"/>
              <a:chExt cx="2022523" cy="3989335"/>
            </a:xfrm>
          </p:grpSpPr>
          <p:pic>
            <p:nvPicPr>
              <p:cNvPr id="26640" name="Picture 3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6725940" y="1609033"/>
                <a:ext cx="2022523" cy="11718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41" name="Picture 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725940" y="2771282"/>
                <a:ext cx="2022523" cy="28270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6642" name="TextBox 22"/>
              <p:cNvSpPr txBox="1">
                <a:spLocks noChangeArrowheads="1"/>
              </p:cNvSpPr>
              <p:nvPr/>
            </p:nvSpPr>
            <p:spPr bwMode="auto">
              <a:xfrm>
                <a:off x="6958127" y="1825119"/>
                <a:ext cx="1662633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>
                    <a:cs typeface="Aparajita"/>
                  </a:rPr>
                  <a:t>其他特征表现</a:t>
                </a:r>
              </a:p>
            </p:txBody>
          </p:sp>
        </p:grpSp>
        <p:sp>
          <p:nvSpPr>
            <p:cNvPr id="5126" name="矩形 5125"/>
            <p:cNvSpPr/>
            <p:nvPr/>
          </p:nvSpPr>
          <p:spPr>
            <a:xfrm>
              <a:off x="6852943" y="2953628"/>
              <a:ext cx="1768517" cy="224628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Aparajita" panose="020B0604020202020204" pitchFamily="34" charset="0"/>
                </a:rPr>
                <a:t>喜欢企业性质的的职业或环境，</a:t>
              </a:r>
              <a:r>
                <a:rPr lang="zh-CN" altLang="en-US" sz="2000" dirty="0">
                  <a:cs typeface="Aparajita" panose="020B0604020202020204" pitchFamily="34" charset="0"/>
                </a:rPr>
                <a:t>避免研究性质的职业或情境，会以企业方面的能力解决工作</a:t>
              </a:r>
            </a:p>
          </p:txBody>
        </p:sp>
      </p:grpSp>
      <p:grpSp>
        <p:nvGrpSpPr>
          <p:cNvPr id="5132" name="组合 5131"/>
          <p:cNvGrpSpPr>
            <a:grpSpLocks/>
          </p:cNvGrpSpPr>
          <p:nvPr/>
        </p:nvGrpSpPr>
        <p:grpSpPr bwMode="auto">
          <a:xfrm>
            <a:off x="339725" y="5789613"/>
            <a:ext cx="8553450" cy="936625"/>
            <a:chOff x="339612" y="5789875"/>
            <a:chExt cx="8552867" cy="936104"/>
          </a:xfrm>
        </p:grpSpPr>
        <p:grpSp>
          <p:nvGrpSpPr>
            <p:cNvPr id="26632" name="组合 23"/>
            <p:cNvGrpSpPr>
              <a:grpSpLocks/>
            </p:cNvGrpSpPr>
            <p:nvPr/>
          </p:nvGrpSpPr>
          <p:grpSpPr bwMode="auto">
            <a:xfrm>
              <a:off x="339612" y="5789875"/>
              <a:ext cx="8552867" cy="936104"/>
              <a:chOff x="339613" y="5521878"/>
              <a:chExt cx="7919016" cy="936104"/>
            </a:xfrm>
          </p:grpSpPr>
          <p:grpSp>
            <p:nvGrpSpPr>
              <p:cNvPr id="26634" name="组合 24"/>
              <p:cNvGrpSpPr>
                <a:grpSpLocks/>
              </p:cNvGrpSpPr>
              <p:nvPr/>
            </p:nvGrpSpPr>
            <p:grpSpPr bwMode="auto">
              <a:xfrm>
                <a:off x="339613" y="5521878"/>
                <a:ext cx="7919016" cy="936104"/>
                <a:chOff x="370698" y="5404574"/>
                <a:chExt cx="7919016" cy="936104"/>
              </a:xfrm>
            </p:grpSpPr>
            <p:sp>
              <p:nvSpPr>
                <p:cNvPr id="27" name="矩形 26"/>
                <p:cNvSpPr/>
                <p:nvPr/>
              </p:nvSpPr>
              <p:spPr>
                <a:xfrm>
                  <a:off x="370698" y="5404574"/>
                  <a:ext cx="504125" cy="936104"/>
                </a:xfrm>
                <a:prstGeom prst="rect">
                  <a:avLst/>
                </a:prstGeom>
                <a:solidFill>
                  <a:srgbClr val="92D050"/>
                </a:solidFill>
                <a:ln>
                  <a:solidFill>
                    <a:srgbClr val="92D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b="0"/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873353" y="5404574"/>
                  <a:ext cx="7416361" cy="936104"/>
                </a:xfrm>
                <a:prstGeom prst="rect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b="0"/>
                </a:p>
              </p:txBody>
            </p:sp>
          </p:grpSp>
          <p:sp>
            <p:nvSpPr>
              <p:cNvPr id="26635" name="TextBox 25"/>
              <p:cNvSpPr txBox="1">
                <a:spLocks noChangeArrowheads="1"/>
              </p:cNvSpPr>
              <p:nvPr/>
            </p:nvSpPr>
            <p:spPr bwMode="auto">
              <a:xfrm>
                <a:off x="843669" y="5789875"/>
                <a:ext cx="7360347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sz="2000">
                    <a:cs typeface="Aparajita"/>
                  </a:rPr>
                  <a:t>测试结果：</a:t>
                </a:r>
              </a:p>
            </p:txBody>
          </p:sp>
        </p:grpSp>
        <p:sp>
          <p:nvSpPr>
            <p:cNvPr id="26633" name="矩形 5126"/>
            <p:cNvSpPr>
              <a:spLocks noChangeArrowheads="1"/>
            </p:cNvSpPr>
            <p:nvPr/>
          </p:nvSpPr>
          <p:spPr bwMode="auto">
            <a:xfrm>
              <a:off x="2339752" y="6088650"/>
              <a:ext cx="637474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en-US" altLang="zh-CN">
                  <a:cs typeface="Aparajita"/>
                </a:rPr>
                <a:t>ERA</a:t>
              </a:r>
              <a:r>
                <a:rPr lang="zh-CN" altLang="en-US">
                  <a:cs typeface="Aparajita"/>
                </a:rPr>
                <a:t>（企业型 </a:t>
              </a:r>
              <a:r>
                <a:rPr lang="en-US" altLang="zh-CN">
                  <a:cs typeface="Aparajita"/>
                </a:rPr>
                <a:t>E 100% + </a:t>
              </a:r>
              <a:r>
                <a:rPr lang="zh-CN" altLang="en-US">
                  <a:cs typeface="Aparajita"/>
                </a:rPr>
                <a:t>现实型 </a:t>
              </a:r>
              <a:r>
                <a:rPr lang="en-US" altLang="zh-CN">
                  <a:cs typeface="Aparajita"/>
                </a:rPr>
                <a:t>R 70% + </a:t>
              </a:r>
              <a:r>
                <a:rPr lang="zh-CN" altLang="en-US">
                  <a:cs typeface="Aparajita"/>
                </a:rPr>
                <a:t>艺术型 </a:t>
              </a:r>
              <a:r>
                <a:rPr lang="en-US" altLang="zh-CN">
                  <a:cs typeface="Aparajita"/>
                </a:rPr>
                <a:t>A 60%</a:t>
              </a:r>
              <a:r>
                <a:rPr lang="zh-CN" altLang="en-US">
                  <a:cs typeface="Aparajita"/>
                </a:rPr>
                <a:t>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107950" y="893763"/>
            <a:ext cx="4440238" cy="4351337"/>
            <a:chOff x="107504" y="894093"/>
            <a:chExt cx="4441102" cy="4350950"/>
          </a:xfrm>
        </p:grpSpPr>
        <p:sp>
          <p:nvSpPr>
            <p:cNvPr id="2" name="矩形 1"/>
            <p:cNvSpPr/>
            <p:nvPr/>
          </p:nvSpPr>
          <p:spPr>
            <a:xfrm>
              <a:off x="107504" y="894093"/>
              <a:ext cx="4391879" cy="43176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优 点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156727" y="1356014"/>
              <a:ext cx="4391879" cy="3889029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endPara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个性</a:t>
              </a:r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：外向、成熟</a:t>
              </a: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能力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：</a:t>
              </a:r>
              <a:r>
                <a:rPr lang="zh-CN" altLang="en-US" sz="2400" dirty="0" smtClean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组织</a:t>
              </a:r>
              <a:r>
                <a:rPr lang="zh-CN" altLang="en-US" sz="2400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力强、目标性强、执行力强</a:t>
              </a: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4716463" y="893763"/>
            <a:ext cx="4392612" cy="4321175"/>
            <a:chOff x="4716016" y="894093"/>
            <a:chExt cx="4392488" cy="4320480"/>
          </a:xfrm>
        </p:grpSpPr>
        <p:sp>
          <p:nvSpPr>
            <p:cNvPr id="7" name="矩形 6"/>
            <p:cNvSpPr/>
            <p:nvPr/>
          </p:nvSpPr>
          <p:spPr>
            <a:xfrm>
              <a:off x="4716016" y="894093"/>
              <a:ext cx="4392488" cy="431731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缺 点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4716016" y="1325824"/>
              <a:ext cx="4392488" cy="3888749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不够自信</a:t>
              </a:r>
              <a:endPara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敏感</a:t>
              </a:r>
              <a:endPara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做事不够果断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94125" y="4338638"/>
            <a:ext cx="75565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28013" y="4313238"/>
            <a:ext cx="881062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左箭头 12"/>
          <p:cNvSpPr/>
          <p:nvPr/>
        </p:nvSpPr>
        <p:spPr>
          <a:xfrm>
            <a:off x="3743325" y="1357313"/>
            <a:ext cx="757238" cy="719137"/>
          </a:xfrm>
          <a:prstGeom prst="lef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0"/>
          </a:p>
        </p:txBody>
      </p:sp>
      <p:sp>
        <p:nvSpPr>
          <p:cNvPr id="14" name="右箭头 13"/>
          <p:cNvSpPr/>
          <p:nvPr/>
        </p:nvSpPr>
        <p:spPr>
          <a:xfrm>
            <a:off x="4784725" y="1350963"/>
            <a:ext cx="720725" cy="720725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0"/>
          </a:p>
        </p:txBody>
      </p: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339725" y="5521325"/>
            <a:ext cx="7918450" cy="936625"/>
            <a:chOff x="339613" y="5521878"/>
            <a:chExt cx="7919016" cy="936104"/>
          </a:xfrm>
        </p:grpSpPr>
        <p:grpSp>
          <p:nvGrpSpPr>
            <p:cNvPr id="27657" name="组合 14"/>
            <p:cNvGrpSpPr>
              <a:grpSpLocks/>
            </p:cNvGrpSpPr>
            <p:nvPr/>
          </p:nvGrpSpPr>
          <p:grpSpPr bwMode="auto">
            <a:xfrm>
              <a:off x="339613" y="5521878"/>
              <a:ext cx="7919016" cy="936104"/>
              <a:chOff x="370698" y="5404574"/>
              <a:chExt cx="7919016" cy="936104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370698" y="5404574"/>
                <a:ext cx="503274" cy="936104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872384" y="5404574"/>
                <a:ext cx="7417330" cy="936104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</p:grpSp>
        <p:sp>
          <p:nvSpPr>
            <p:cNvPr id="27658" name="TextBox 17"/>
            <p:cNvSpPr txBox="1">
              <a:spLocks noChangeArrowheads="1"/>
            </p:cNvSpPr>
            <p:nvPr/>
          </p:nvSpPr>
          <p:spPr bwMode="auto">
            <a:xfrm>
              <a:off x="1007486" y="5789875"/>
              <a:ext cx="719652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000" dirty="0">
                  <a:cs typeface="Aparajita"/>
                </a:rPr>
                <a:t>弥补缺点</a:t>
              </a:r>
              <a:r>
                <a:rPr lang="zh-CN" altLang="en-US" sz="2000" dirty="0" smtClean="0">
                  <a:cs typeface="Aparajita"/>
                </a:rPr>
                <a:t>：希望自己把握机会多参加社会活动以增加自信</a:t>
              </a:r>
              <a:endParaRPr lang="zh-CN" altLang="en-US" sz="2000" dirty="0">
                <a:cs typeface="Aparajit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103948" y="1251196"/>
            <a:ext cx="4738926" cy="4243336"/>
            <a:chOff x="2339752" y="2132856"/>
            <a:chExt cx="5904656" cy="331236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4" name="矩形 3">
              <a:hlinkClick r:id="rId3" action="ppaction://hlinksldjump"/>
            </p:cNvPr>
            <p:cNvSpPr/>
            <p:nvPr/>
          </p:nvSpPr>
          <p:spPr>
            <a:xfrm>
              <a:off x="2339752" y="2132856"/>
              <a:ext cx="5904656" cy="331236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519770" y="2584266"/>
              <a:ext cx="5544616" cy="2090191"/>
            </a:xfrm>
            <a:prstGeom prst="rect">
              <a:avLst/>
            </a:prstGeom>
            <a:grp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>
              <a:spAutoFit/>
            </a:bodyPr>
            <a:lstStyle/>
            <a:p>
              <a:pPr marL="285750" indent="-28575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  <a:defRPr/>
              </a:pPr>
              <a:r>
                <a:rPr lang="zh-CN" altLang="en-US" dirty="0">
                  <a:cs typeface="Aparajita" panose="020B0604020202020204" pitchFamily="34" charset="0"/>
                </a:rPr>
                <a:t>通过大学英语四级、英语六级、</a:t>
              </a:r>
              <a:endParaRPr lang="en-US" altLang="zh-CN" dirty="0">
                <a:cs typeface="Aparajita" panose="020B0604020202020204" pitchFamily="34" charset="0"/>
              </a:endParaRPr>
            </a:p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dirty="0">
                <a:cs typeface="Aparajita" panose="020B0604020202020204" pitchFamily="34" charset="0"/>
              </a:endParaRPr>
            </a:p>
            <a:p>
              <a:pPr marL="285750" indent="-28575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  <a:defRPr/>
              </a:pPr>
              <a:r>
                <a:rPr lang="zh-CN" altLang="en-US" dirty="0">
                  <a:cs typeface="Aparajita" panose="020B0604020202020204" pitchFamily="34" charset="0"/>
                </a:rPr>
                <a:t>通过计算机二</a:t>
              </a:r>
              <a:r>
                <a:rPr lang="zh-CN" altLang="en-US" dirty="0" smtClean="0">
                  <a:cs typeface="Aparajita" panose="020B0604020202020204" pitchFamily="34" charset="0"/>
                </a:rPr>
                <a:t>级</a:t>
              </a:r>
              <a:endParaRPr lang="en-US" altLang="zh-CN" dirty="0" smtClean="0">
                <a:cs typeface="Aparajita" panose="020B0604020202020204" pitchFamily="34" charset="0"/>
              </a:endParaRPr>
            </a:p>
            <a:p>
              <a:pPr marL="285750" indent="-28575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  <a:defRPr/>
              </a:pPr>
              <a:endParaRPr lang="en-US" altLang="zh-CN" dirty="0">
                <a:cs typeface="Aparajita" panose="020B0604020202020204" pitchFamily="34" charset="0"/>
              </a:endParaRPr>
            </a:p>
            <a:p>
              <a:pPr marL="285750" indent="-28575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  <a:defRPr/>
              </a:pPr>
              <a:r>
                <a:rPr lang="zh-CN" altLang="en-US" dirty="0" smtClean="0">
                  <a:cs typeface="Aparajita" panose="020B0604020202020204" pitchFamily="34" charset="0"/>
                </a:rPr>
                <a:t>经管系学生会学习实践部部长助理</a:t>
              </a:r>
              <a:endParaRPr lang="en-US" altLang="zh-CN" dirty="0">
                <a:cs typeface="Aparajita" panose="020B0604020202020204" pitchFamily="34" charset="0"/>
              </a:endParaRPr>
            </a:p>
            <a:p>
              <a:pPr marL="285750" indent="-28575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  <a:defRPr/>
              </a:pPr>
              <a:endParaRPr lang="en-US" altLang="zh-CN" dirty="0">
                <a:cs typeface="Aparajita" panose="020B0604020202020204" pitchFamily="34" charset="0"/>
              </a:endParaRPr>
            </a:p>
            <a:p>
              <a:pPr marL="285750" indent="-28575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  <a:defRPr/>
              </a:pPr>
              <a:r>
                <a:rPr lang="zh-CN" altLang="en-US" sz="2000" dirty="0">
                  <a:solidFill>
                    <a:srgbClr val="FFFF00"/>
                  </a:solidFill>
                  <a:cs typeface="Aparajita" panose="020B0604020202020204" pitchFamily="34" charset="0"/>
                </a:rPr>
                <a:t>通过法语初级阶段考试检测</a:t>
              </a:r>
              <a:endParaRPr lang="en-US" altLang="zh-CN" sz="2000" dirty="0">
                <a:solidFill>
                  <a:srgbClr val="FFFF00"/>
                </a:solidFill>
                <a:cs typeface="Aparajita" panose="020B0604020202020204" pitchFamily="34" charset="0"/>
              </a:endParaRPr>
            </a:p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2000" dirty="0">
                <a:solidFill>
                  <a:srgbClr val="FFFF00"/>
                </a:solidFill>
                <a:cs typeface="Aparajita" panose="020B0604020202020204" pitchFamily="34" charset="0"/>
              </a:endParaRPr>
            </a:p>
            <a:p>
              <a:pPr marL="285750" indent="-28575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  <a:defRPr/>
              </a:pPr>
              <a:r>
                <a:rPr lang="zh-CN" altLang="en-US" sz="2000" dirty="0">
                  <a:solidFill>
                    <a:srgbClr val="FFFF00"/>
                  </a:solidFill>
                  <a:cs typeface="Aparajita" panose="020B0604020202020204" pitchFamily="34" charset="0"/>
                </a:rPr>
                <a:t>东南大学成贤学院模拟沙盘</a:t>
              </a:r>
              <a:r>
                <a:rPr lang="zh-CN" altLang="en-US" sz="2000" dirty="0" smtClean="0">
                  <a:solidFill>
                    <a:srgbClr val="FFFF00"/>
                  </a:solidFill>
                  <a:cs typeface="Aparajita" panose="020B0604020202020204" pitchFamily="34" charset="0"/>
                </a:rPr>
                <a:t>三等奖</a:t>
              </a:r>
              <a:endParaRPr lang="en-US" altLang="zh-CN" sz="2000" dirty="0" smtClean="0">
                <a:solidFill>
                  <a:srgbClr val="FFFF00"/>
                </a:solidFill>
                <a:cs typeface="Aparajita" panose="020B0604020202020204" pitchFamily="34" charset="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142875" y="2887663"/>
            <a:ext cx="3816350" cy="1346200"/>
          </a:xfrm>
          <a:prstGeom prst="rect">
            <a:avLst/>
          </a:prstGeom>
          <a:solidFill>
            <a:srgbClr val="00B0F0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校内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经历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7163" y="4270375"/>
            <a:ext cx="3816350" cy="122396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087563" y="1250950"/>
            <a:ext cx="1871662" cy="1584325"/>
            <a:chOff x="2087724" y="1251196"/>
            <a:chExt cx="1872208" cy="1584176"/>
          </a:xfrm>
        </p:grpSpPr>
        <p:sp>
          <p:nvSpPr>
            <p:cNvPr id="3" name="矩形 2"/>
            <p:cNvSpPr/>
            <p:nvPr/>
          </p:nvSpPr>
          <p:spPr>
            <a:xfrm>
              <a:off x="2087724" y="1251196"/>
              <a:ext cx="1872208" cy="158417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  <a:reflection blurRad="6350" stA="50000" endA="295" endPos="92000" dist="1016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pic>
          <p:nvPicPr>
            <p:cNvPr id="31754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596689" y="1659571"/>
              <a:ext cx="854278" cy="8040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79388" y="1270000"/>
            <a:ext cx="1871662" cy="1584325"/>
            <a:chOff x="179512" y="1269496"/>
            <a:chExt cx="1872208" cy="1584176"/>
          </a:xfrm>
        </p:grpSpPr>
        <p:sp>
          <p:nvSpPr>
            <p:cNvPr id="23" name="矩形 22"/>
            <p:cNvSpPr/>
            <p:nvPr/>
          </p:nvSpPr>
          <p:spPr>
            <a:xfrm>
              <a:off x="179512" y="1269496"/>
              <a:ext cx="1872208" cy="1584176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000" b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pic>
          <p:nvPicPr>
            <p:cNvPr id="31752" name="Picture 3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10139" y="1677618"/>
              <a:ext cx="731331" cy="731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23850" y="908050"/>
            <a:ext cx="3960813" cy="735013"/>
          </a:xfrm>
          <a:prstGeom prst="rect">
            <a:avLst/>
          </a:prstGeom>
          <a:solidFill>
            <a:srgbClr val="00B0F0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东南大学成贤学院模拟沙盘三等奖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30738" y="908050"/>
            <a:ext cx="4044950" cy="7350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东南大学成贤学院十佳主持人大赛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816100"/>
            <a:ext cx="3671887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4663" y="1828800"/>
            <a:ext cx="4695825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7750" y="1643063"/>
            <a:ext cx="7164388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2484438" y="692150"/>
            <a:ext cx="3959225" cy="735013"/>
          </a:xfrm>
          <a:prstGeom prst="rect">
            <a:avLst/>
          </a:prstGeom>
          <a:solidFill>
            <a:srgbClr val="00B0F0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东南大学成贤学院模拟沙盘三等奖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0825" y="6092825"/>
            <a:ext cx="8281988" cy="504825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东南大学成贤学院十佳主持人大赛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9725" y="1268413"/>
            <a:ext cx="819308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2463" y="852488"/>
            <a:ext cx="4940300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64306" y="848518"/>
            <a:ext cx="3543597" cy="265249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在暑期“学大教育”辅导机构担当助教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2906" y="3717032"/>
            <a:ext cx="3514997" cy="243205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rPr>
              <a:t>校外</a:t>
            </a:r>
            <a:r>
              <a:rPr lang="zh-CN" altLang="en-US" sz="3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rPr>
              <a:t>经历</a:t>
            </a:r>
            <a:endParaRPr lang="zh-CN" altLang="en-US" sz="3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parajita"/>
            </a:endParaRPr>
          </a:p>
          <a:p>
            <a:endParaRPr lang="zh-CN" altLang="en-US" b="0" dirty="0">
              <a:solidFill>
                <a:srgbClr val="FFFFFF"/>
              </a:solidFill>
              <a:ea typeface="微软雅黑" pitchFamily="34" charset="-122"/>
              <a:cs typeface="Aparajit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06" y="3717032"/>
            <a:ext cx="3787205" cy="266317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695302"/>
            <a:ext cx="4320480" cy="57583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64307" y="713294"/>
            <a:ext cx="3543598" cy="2436466"/>
            <a:chOff x="164305" y="848518"/>
            <a:chExt cx="3543597" cy="2652490"/>
          </a:xfrm>
          <a:solidFill>
            <a:srgbClr val="FFC000"/>
          </a:solidFill>
        </p:grpSpPr>
        <p:sp>
          <p:nvSpPr>
            <p:cNvPr id="11" name="矩形 10"/>
            <p:cNvSpPr/>
            <p:nvPr/>
          </p:nvSpPr>
          <p:spPr>
            <a:xfrm>
              <a:off x="164305" y="848518"/>
              <a:ext cx="3543597" cy="265249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64306" y="1340768"/>
              <a:ext cx="3226966" cy="138499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endParaRPr lang="en-US" altLang="zh-CN" dirty="0">
                <a:cs typeface="Aparajita" panose="020B0604020202020204" pitchFamily="34" charset="0"/>
              </a:endParaRPr>
            </a:p>
            <a:p>
              <a:pPr marL="342900" indent="-342900" algn="l" fontAlgn="auto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400" dirty="0">
                  <a:cs typeface="Aparajita" panose="020B0604020202020204" pitchFamily="34" charset="0"/>
                </a:rPr>
                <a:t>在江苏省美术馆担当长期志愿者</a:t>
              </a:r>
              <a:endParaRPr lang="en-US" altLang="zh-CN" sz="2400" dirty="0">
                <a:cs typeface="Aparajita" panose="020B0604020202020204" pitchFamily="34" charset="0"/>
              </a:endParaRPr>
            </a:p>
            <a:p>
              <a:endParaRPr lang="zh-CN" altLang="en-US" dirty="0"/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787" y="620688"/>
            <a:ext cx="4413898" cy="30925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09" y="3861047"/>
            <a:ext cx="3831631" cy="2873723"/>
          </a:xfrm>
          <a:prstGeom prst="rect">
            <a:avLst/>
          </a:prstGeom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83568" y="2891551"/>
            <a:ext cx="799288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2400" dirty="0" smtClean="0">
                <a:cs typeface="Aparajita" panose="020B0604020202020204" pitchFamily="34" charset="0"/>
              </a:rPr>
              <a:t>“</a:t>
            </a:r>
            <a:endParaRPr lang="en-US" altLang="zh-CN" sz="2400" dirty="0" smtClean="0">
              <a:cs typeface="Aparajita" panose="020B0604020202020204" pitchFamily="34" charset="0"/>
            </a:endParaRPr>
          </a:p>
          <a:p>
            <a:pPr algn="l"/>
            <a:r>
              <a:rPr lang="en-US" altLang="zh-CN" sz="2400" dirty="0">
                <a:cs typeface="Aparajita" panose="020B0604020202020204" pitchFamily="34" charset="0"/>
              </a:rPr>
              <a:t> </a:t>
            </a:r>
            <a:r>
              <a:rPr lang="en-US" altLang="zh-CN" sz="2400" dirty="0" smtClean="0">
                <a:cs typeface="Aparajita" panose="020B0604020202020204" pitchFamily="34" charset="0"/>
              </a:rPr>
              <a:t>       </a:t>
            </a:r>
            <a:r>
              <a:rPr lang="zh-CN" altLang="en-US" sz="2400" dirty="0" smtClean="0">
                <a:cs typeface="Aparajita" panose="020B0604020202020204" pitchFamily="34" charset="0"/>
              </a:rPr>
              <a:t>思维敏捷，接受新鲜事物较快，在时间较短内就可以出色的完成作品讲解任务，讲解过程中耐心、</a:t>
            </a:r>
            <a:r>
              <a:rPr lang="zh-CN" altLang="en-US" sz="2400" dirty="0" smtClean="0">
                <a:cs typeface="Aparajita" panose="020B0604020202020204" pitchFamily="34" charset="0"/>
              </a:rPr>
              <a:t>认真</a:t>
            </a:r>
            <a:endParaRPr lang="en-US" altLang="zh-CN" sz="2400" dirty="0" smtClean="0">
              <a:cs typeface="Aparajita" panose="020B0604020202020204" pitchFamily="34" charset="0"/>
            </a:endParaRPr>
          </a:p>
          <a:p>
            <a:pPr algn="l"/>
            <a:endParaRPr lang="en-US" altLang="zh-CN" sz="2400" dirty="0" smtClean="0">
              <a:cs typeface="Aparajita" panose="020B0604020202020204" pitchFamily="34" charset="0"/>
            </a:endParaRPr>
          </a:p>
          <a:p>
            <a:pPr algn="r"/>
            <a:endParaRPr lang="en-US" altLang="zh-CN" sz="2400" dirty="0">
              <a:cs typeface="Aparajita" panose="020B0604020202020204" pitchFamily="34" charset="0"/>
            </a:endParaRPr>
          </a:p>
          <a:p>
            <a:pPr algn="r"/>
            <a:r>
              <a:rPr lang="zh-CN" altLang="en-US" sz="2400" dirty="0" smtClean="0">
                <a:cs typeface="Aparajita" panose="020B0604020202020204" pitchFamily="34" charset="0"/>
              </a:rPr>
              <a:t>馆长孙晓云</a:t>
            </a:r>
            <a:endParaRPr lang="en-US" altLang="zh-CN" sz="2400" dirty="0" smtClean="0">
              <a:cs typeface="Aparajita" panose="020B0604020202020204" pitchFamily="34" charset="0"/>
            </a:endParaRPr>
          </a:p>
          <a:p>
            <a:pPr algn="l"/>
            <a:r>
              <a:rPr lang="en-US" altLang="zh-CN" sz="2400" dirty="0">
                <a:cs typeface="Aparajita" panose="020B0604020202020204" pitchFamily="34" charset="0"/>
              </a:rPr>
              <a:t> </a:t>
            </a:r>
            <a:r>
              <a:rPr lang="en-US" altLang="zh-CN" sz="2400" dirty="0" smtClean="0">
                <a:cs typeface="Aparajita" panose="020B0604020202020204" pitchFamily="34" charset="0"/>
              </a:rPr>
              <a:t>                                                                    </a:t>
            </a:r>
          </a:p>
          <a:p>
            <a:pPr algn="l"/>
            <a:r>
              <a:rPr lang="en-US" altLang="zh-CN" sz="2400" dirty="0">
                <a:cs typeface="Aparajita" panose="020B0604020202020204" pitchFamily="34" charset="0"/>
              </a:rPr>
              <a:t> </a:t>
            </a:r>
            <a:r>
              <a:rPr lang="en-US" altLang="zh-CN" sz="2400" dirty="0" smtClean="0">
                <a:cs typeface="Aparajita" panose="020B0604020202020204" pitchFamily="34" charset="0"/>
              </a:rPr>
              <a:t>                                                                                </a:t>
            </a:r>
            <a:r>
              <a:rPr lang="zh-CN" altLang="en-US" sz="2400" dirty="0" smtClean="0">
                <a:cs typeface="Aparajita" panose="020B0604020202020204" pitchFamily="34" charset="0"/>
              </a:rPr>
              <a:t>”</a:t>
            </a:r>
            <a:endParaRPr lang="zh-CN" altLang="en-US" sz="2400" dirty="0"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77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3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6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5436096" y="4173878"/>
            <a:ext cx="3543598" cy="24364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endParaRPr lang="en-US" altLang="zh-CN" sz="2400" dirty="0">
              <a:cs typeface="Aparajita" panose="020B0604020202020204" pitchFamily="34" charset="0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 panose="020B0604020202020204" pitchFamily="34" charset="0"/>
              </a:rPr>
              <a:t>南京大学生领导力论坛举办的论坛日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parajita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5100449" cy="337684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46" y="3596506"/>
            <a:ext cx="5094815" cy="303860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5436096" y="1057015"/>
            <a:ext cx="3543598" cy="2436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 panose="020B0604020202020204" pitchFamily="34" charset="0"/>
              </a:rPr>
              <a:t>丹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 panose="020B0604020202020204" pitchFamily="34" charset="0"/>
              </a:rPr>
              <a:t>马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 panose="020B0604020202020204" pitchFamily="34" charset="0"/>
              </a:rPr>
              <a:t>士物流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 panose="020B0604020202020204" pitchFamily="34" charset="0"/>
              </a:rPr>
              <a:t>（上海）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 panose="020B0604020202020204" pitchFamily="34" charset="0"/>
              </a:rPr>
              <a:t>有限公司</a:t>
            </a:r>
            <a:endParaRPr lang="en-US" altLang="zh-CN" sz="2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parajita" panose="020B0604020202020204" pitchFamily="34" charset="0"/>
            </a:endParaRPr>
          </a:p>
          <a:p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 panose="020B0604020202020204" pitchFamily="34" charset="0"/>
              </a:rPr>
              <a:t>物流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 panose="020B0604020202020204" pitchFamily="34" charset="0"/>
              </a:rPr>
              <a:t>操作实习生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parajita" panose="020B0604020202020204" pitchFamily="34" charset="0"/>
            </a:endParaRPr>
          </a:p>
          <a:p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parajita" panose="020B0604020202020204" pitchFamily="34" charset="0"/>
            </a:endParaRPr>
          </a:p>
          <a:p>
            <a:endParaRPr lang="zh-CN" altLang="en-US" sz="2400" dirty="0">
              <a:solidFill>
                <a:srgbClr val="0156C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13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796136" y="2885818"/>
            <a:ext cx="1656184" cy="1555102"/>
            <a:chOff x="5796136" y="2885818"/>
            <a:chExt cx="1656184" cy="1555102"/>
          </a:xfrm>
        </p:grpSpPr>
        <p:sp>
          <p:nvSpPr>
            <p:cNvPr id="13" name="矩形 12"/>
            <p:cNvSpPr/>
            <p:nvPr/>
          </p:nvSpPr>
          <p:spPr>
            <a:xfrm>
              <a:off x="5796136" y="2885818"/>
              <a:ext cx="1656184" cy="155510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  <a:reflection blurRad="6350" stA="50000" endA="295" endPos="92000" dist="1016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671891" y="3132336"/>
              <a:ext cx="492443" cy="125235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职业规划</a:t>
              </a:r>
              <a:endParaRPr lang="zh-CN" altLang="en-US" sz="200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55576" y="1124744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目录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125339" y="3132336"/>
            <a:ext cx="4318869" cy="2029903"/>
            <a:chOff x="2125339" y="3132336"/>
            <a:chExt cx="4318869" cy="2029903"/>
          </a:xfrm>
        </p:grpSpPr>
        <p:grpSp>
          <p:nvGrpSpPr>
            <p:cNvPr id="17" name="组合 16"/>
            <p:cNvGrpSpPr/>
            <p:nvPr/>
          </p:nvGrpSpPr>
          <p:grpSpPr>
            <a:xfrm>
              <a:off x="4788024" y="3132336"/>
              <a:ext cx="1656184" cy="1555102"/>
              <a:chOff x="4788024" y="3132336"/>
              <a:chExt cx="1656184" cy="1555102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4788024" y="3132336"/>
                <a:ext cx="1656184" cy="1555102"/>
              </a:xfrm>
              <a:prstGeom prst="rect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  <a:effectLst>
                <a:outerShdw blurRad="76200" dist="12700" dir="2700000" sy="-23000" kx="-800400" algn="bl" rotWithShape="0">
                  <a:prstClr val="black">
                    <a:alpha val="29000"/>
                  </a:prstClr>
                </a:outerShdw>
                <a:reflection blurRad="6350" stA="50000" endA="295" endPos="92000" dist="1016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2000" dirty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5735780" y="3356992"/>
                <a:ext cx="492443" cy="1330446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chemeClr val="bg1"/>
                    </a:solidFill>
                    <a:latin typeface="华文琥珀" panose="02010800040101010101" pitchFamily="2" charset="-122"/>
                    <a:ea typeface="华文琥珀" panose="02010800040101010101" pitchFamily="2" charset="-122"/>
                  </a:rPr>
                  <a:t>自我分析</a:t>
                </a:r>
                <a:endParaRPr lang="zh-CN" altLang="en-US" sz="2000" dirty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2125339" y="3356992"/>
              <a:ext cx="3094733" cy="1805247"/>
              <a:chOff x="2125339" y="3356992"/>
              <a:chExt cx="3094733" cy="1805247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3563888" y="3356992"/>
                <a:ext cx="1656184" cy="1555102"/>
                <a:chOff x="3563888" y="3356992"/>
                <a:chExt cx="1656184" cy="1555102"/>
              </a:xfrm>
            </p:grpSpPr>
            <p:sp>
              <p:nvSpPr>
                <p:cNvPr id="23" name="矩形 22"/>
                <p:cNvSpPr/>
                <p:nvPr/>
              </p:nvSpPr>
              <p:spPr>
                <a:xfrm>
                  <a:off x="3563888" y="3356992"/>
                  <a:ext cx="1656184" cy="1555102"/>
                </a:xfrm>
                <a:prstGeom prst="rect">
                  <a:avLst/>
                </a:prstGeom>
                <a:solidFill>
                  <a:srgbClr val="21A0FF"/>
                </a:solidFill>
                <a:ln>
                  <a:solidFill>
                    <a:srgbClr val="21A0FF"/>
                  </a:solidFill>
                </a:ln>
                <a:effectLst>
                  <a:outerShdw blurRad="76200" dist="12700" dir="2700000" sy="-23000" kx="-800400" algn="bl" rotWithShape="0">
                    <a:prstClr val="black">
                      <a:alpha val="20000"/>
                    </a:prstClr>
                  </a:outerShdw>
                  <a:reflection blurRad="6350" stA="50000" endA="295" endPos="92000" dist="101600" dir="5400000" sy="-100000" algn="bl" rotWithShape="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6000" dirty="0">
                    <a:solidFill>
                      <a:schemeClr val="bg1"/>
                    </a:solidFill>
                    <a:latin typeface="华文琥珀" panose="02010800040101010101" pitchFamily="2" charset="-122"/>
                    <a:ea typeface="华文琥珀" panose="02010800040101010101" pitchFamily="2" charset="-122"/>
                  </a:endParaRPr>
                </a:p>
              </p:txBody>
            </p:sp>
            <p:sp>
              <p:nvSpPr>
                <p:cNvPr id="24" name="TextBox 23"/>
                <p:cNvSpPr txBox="1"/>
                <p:nvPr/>
              </p:nvSpPr>
              <p:spPr>
                <a:xfrm>
                  <a:off x="4526435" y="3576158"/>
                  <a:ext cx="492443" cy="1190015"/>
                </a:xfrm>
                <a:prstGeom prst="rect">
                  <a:avLst/>
                </a:prstGeom>
                <a:noFill/>
              </p:spPr>
              <p:txBody>
                <a:bodyPr vert="eaVert" wrap="square" rtlCol="0">
                  <a:spAutoFit/>
                </a:bodyPr>
                <a:lstStyle/>
                <a:p>
                  <a:r>
                    <a:rPr lang="zh-CN" altLang="en-US" sz="2000" dirty="0" smtClean="0">
                      <a:solidFill>
                        <a:schemeClr val="bg1"/>
                      </a:solidFill>
                      <a:latin typeface="华文琥珀" panose="02010800040101010101" pitchFamily="2" charset="-122"/>
                      <a:ea typeface="华文琥珀" panose="02010800040101010101" pitchFamily="2" charset="-122"/>
                    </a:rPr>
                    <a:t>职业分析</a:t>
                  </a:r>
                  <a:endParaRPr lang="zh-CN" altLang="en-US" sz="2000" dirty="0">
                    <a:solidFill>
                      <a:schemeClr val="bg1"/>
                    </a:solidFill>
                    <a:latin typeface="华文琥珀" panose="02010800040101010101" pitchFamily="2" charset="-122"/>
                    <a:ea typeface="华文琥珀" panose="02010800040101010101" pitchFamily="2" charset="-122"/>
                  </a:endParaRPr>
                </a:p>
              </p:txBody>
            </p:sp>
          </p:grpSp>
          <p:grpSp>
            <p:nvGrpSpPr>
              <p:cNvPr id="20" name="组合 19"/>
              <p:cNvGrpSpPr/>
              <p:nvPr/>
            </p:nvGrpSpPr>
            <p:grpSpPr>
              <a:xfrm>
                <a:off x="2125339" y="3607137"/>
                <a:ext cx="1656184" cy="1555102"/>
                <a:chOff x="2125339" y="3607137"/>
                <a:chExt cx="1656184" cy="1555102"/>
              </a:xfrm>
            </p:grpSpPr>
            <p:sp>
              <p:nvSpPr>
                <p:cNvPr id="21" name="矩形 20"/>
                <p:cNvSpPr/>
                <p:nvPr/>
              </p:nvSpPr>
              <p:spPr>
                <a:xfrm>
                  <a:off x="2125339" y="3607137"/>
                  <a:ext cx="1656184" cy="1555102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solidFill>
                    <a:schemeClr val="accent2"/>
                  </a:solidFill>
                </a:ln>
                <a:effectLst>
                  <a:outerShdw blurRad="76200" dist="12700" dir="2700000" sy="-23000" kx="-800400" algn="bl" rotWithShape="0">
                    <a:prstClr val="black">
                      <a:alpha val="20000"/>
                    </a:prstClr>
                  </a:outerShdw>
                  <a:reflection blurRad="6350" stA="50000" endA="295" endPos="92000" dist="101600" dir="5400000" sy="-100000" algn="bl" rotWithShape="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eaVert" rtlCol="0" anchor="ctr"/>
                <a:lstStyle/>
                <a:p>
                  <a:pPr algn="ctr"/>
                  <a:r>
                    <a:rPr lang="zh-CN" altLang="en-US" sz="2400" dirty="0" smtClean="0">
                      <a:solidFill>
                        <a:schemeClr val="bg1"/>
                      </a:solidFill>
                      <a:latin typeface="华文琥珀" panose="02010800040101010101" pitchFamily="2" charset="-122"/>
                      <a:ea typeface="华文琥珀" panose="02010800040101010101" pitchFamily="2" charset="-122"/>
                    </a:rPr>
                    <a:t>                 </a:t>
                  </a:r>
                  <a:endParaRPr lang="zh-CN" altLang="en-US" sz="2400" dirty="0">
                    <a:solidFill>
                      <a:schemeClr val="bg1"/>
                    </a:solidFill>
                    <a:latin typeface="华文琥珀" panose="02010800040101010101" pitchFamily="2" charset="-122"/>
                    <a:ea typeface="华文琥珀" panose="02010800040101010101" pitchFamily="2" charset="-122"/>
                  </a:endParaRPr>
                </a:p>
              </p:txBody>
            </p:sp>
            <p:sp>
              <p:nvSpPr>
                <p:cNvPr id="22" name="TextBox 21"/>
                <p:cNvSpPr txBox="1"/>
                <p:nvPr/>
              </p:nvSpPr>
              <p:spPr>
                <a:xfrm>
                  <a:off x="3165562" y="3814056"/>
                  <a:ext cx="492443" cy="1248725"/>
                </a:xfrm>
                <a:prstGeom prst="rect">
                  <a:avLst/>
                </a:prstGeom>
                <a:noFill/>
              </p:spPr>
              <p:txBody>
                <a:bodyPr vert="eaVert" wrap="square" rtlCol="0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bg1"/>
                      </a:solidFill>
                      <a:latin typeface="华文琥珀" panose="02010800040101010101" pitchFamily="2" charset="-122"/>
                      <a:ea typeface="华文琥珀" panose="02010800040101010101" pitchFamily="2" charset="-122"/>
                    </a:rPr>
                    <a:t>职业目标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023625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6.35838E-7 L -0.10243 -0.114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-575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5"/>
          <p:cNvSpPr txBox="1">
            <a:spLocks noChangeArrowheads="1"/>
          </p:cNvSpPr>
          <p:nvPr/>
        </p:nvSpPr>
        <p:spPr bwMode="auto">
          <a:xfrm>
            <a:off x="250825" y="330200"/>
            <a:ext cx="7273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>
                <a:cs typeface="Aparajita"/>
              </a:rPr>
              <a:t>规划与实施计划</a:t>
            </a:r>
            <a:r>
              <a:rPr lang="en-US" altLang="zh-CN" sz="3600">
                <a:cs typeface="Aparajita"/>
              </a:rPr>
              <a:t>——</a:t>
            </a:r>
            <a:r>
              <a:rPr lang="zh-CN" altLang="en-US" sz="3600">
                <a:cs typeface="Aparajita"/>
              </a:rPr>
              <a:t>短期目标</a:t>
            </a:r>
          </a:p>
        </p:txBody>
      </p: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6804025" y="4438650"/>
            <a:ext cx="1993900" cy="2419350"/>
            <a:chOff x="7012643" y="2226797"/>
            <a:chExt cx="1993391" cy="2419782"/>
          </a:xfrm>
        </p:grpSpPr>
        <p:sp>
          <p:nvSpPr>
            <p:cNvPr id="45" name="矩形 44"/>
            <p:cNvSpPr/>
            <p:nvPr/>
          </p:nvSpPr>
          <p:spPr>
            <a:xfrm>
              <a:off x="7012643" y="3063559"/>
              <a:ext cx="1993391" cy="158302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7012643" y="2226797"/>
              <a:ext cx="1993391" cy="819296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/>
              <a:endPara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  <a:p>
              <a:pPr algn="l"/>
              <a:endPara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  <a:p>
              <a:pPr algn="l"/>
              <a:endPara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  <a:p>
              <a:pPr algn="l"/>
              <a:endPara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  <a:p>
              <a:pPr algn="l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parajita"/>
                </a:rPr>
                <a:t>去</a:t>
              </a:r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parajita"/>
                </a:rPr>
                <a:t>理想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parajita"/>
                </a:rPr>
                <a:t>的企业马士基公司实习</a:t>
              </a:r>
              <a:endPara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  <a:p>
              <a:pPr algn="l"/>
              <a:endPara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parajita"/>
              </a:endParaRPr>
            </a:p>
            <a:p>
              <a:pPr algn="l"/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parajita"/>
                </a:rPr>
                <a:t>考出法语四级证书</a:t>
              </a:r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360363" y="2266950"/>
            <a:ext cx="2195512" cy="2314575"/>
            <a:chOff x="360293" y="2267414"/>
            <a:chExt cx="2195483" cy="2313714"/>
          </a:xfrm>
        </p:grpSpPr>
        <p:grpSp>
          <p:nvGrpSpPr>
            <p:cNvPr id="36891" name="组合 22"/>
            <p:cNvGrpSpPr>
              <a:grpSpLocks/>
            </p:cNvGrpSpPr>
            <p:nvPr/>
          </p:nvGrpSpPr>
          <p:grpSpPr bwMode="auto">
            <a:xfrm>
              <a:off x="360293" y="2267414"/>
              <a:ext cx="2195483" cy="2313714"/>
              <a:chOff x="251519" y="2204864"/>
              <a:chExt cx="1993392" cy="3672408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251519" y="2204864"/>
                <a:ext cx="1993392" cy="1367708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3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251519" y="3572572"/>
                <a:ext cx="1993392" cy="230470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endParaRPr>
              </a:p>
            </p:txBody>
          </p:sp>
        </p:grpSp>
        <p:sp>
          <p:nvSpPr>
            <p:cNvPr id="36892" name="TextBox 24"/>
            <p:cNvSpPr txBox="1">
              <a:spLocks noChangeArrowheads="1"/>
            </p:cNvSpPr>
            <p:nvPr/>
          </p:nvSpPr>
          <p:spPr bwMode="auto">
            <a:xfrm>
              <a:off x="457129" y="2426105"/>
              <a:ext cx="2001811" cy="2013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dirty="0">
                  <a:cs typeface="Aparajita"/>
                </a:rPr>
                <a:t>适应大学生活，学好基本知识</a:t>
              </a:r>
              <a:endParaRPr lang="en-US" altLang="zh-CN" dirty="0">
                <a:cs typeface="Aparajita"/>
              </a:endParaRPr>
            </a:p>
            <a:p>
              <a:pPr algn="l"/>
              <a:endParaRPr lang="en-US" altLang="zh-CN" dirty="0">
                <a:cs typeface="Aparajita"/>
              </a:endParaRPr>
            </a:p>
            <a:p>
              <a:pPr algn="l"/>
              <a:r>
                <a:rPr lang="zh-CN" altLang="en-US" dirty="0">
                  <a:cs typeface="Aparajita"/>
                </a:rPr>
                <a:t>积极参加学生会以及社团活动，准备英语四级</a:t>
              </a:r>
            </a:p>
            <a:p>
              <a:pPr algn="l"/>
              <a:r>
                <a:rPr lang="zh-CN" altLang="en-US" dirty="0">
                  <a:solidFill>
                    <a:srgbClr val="FF3B3B"/>
                  </a:solidFill>
                  <a:cs typeface="Aparajita"/>
                </a:rPr>
                <a:t>（目标完成）</a:t>
              </a:r>
            </a:p>
          </p:txBody>
        </p:sp>
      </p:grpSp>
      <p:grpSp>
        <p:nvGrpSpPr>
          <p:cNvPr id="61" name="组合 60"/>
          <p:cNvGrpSpPr>
            <a:grpSpLocks/>
          </p:cNvGrpSpPr>
          <p:nvPr/>
        </p:nvGrpSpPr>
        <p:grpSpPr bwMode="auto">
          <a:xfrm>
            <a:off x="2540000" y="4498975"/>
            <a:ext cx="2089150" cy="2359025"/>
            <a:chOff x="2540695" y="4498986"/>
            <a:chExt cx="2088232" cy="2359014"/>
          </a:xfrm>
        </p:grpSpPr>
        <p:grpSp>
          <p:nvGrpSpPr>
            <p:cNvPr id="36887" name="组合 37"/>
            <p:cNvGrpSpPr>
              <a:grpSpLocks/>
            </p:cNvGrpSpPr>
            <p:nvPr/>
          </p:nvGrpSpPr>
          <p:grpSpPr bwMode="auto">
            <a:xfrm>
              <a:off x="2540695" y="4498986"/>
              <a:ext cx="2088232" cy="2359014"/>
              <a:chOff x="251519" y="2204864"/>
              <a:chExt cx="1993392" cy="3672408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251519" y="2204864"/>
                <a:ext cx="1993392" cy="13691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3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251519" y="3573985"/>
                <a:ext cx="1993392" cy="230328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endParaRPr>
              </a:p>
            </p:txBody>
          </p:sp>
        </p:grpSp>
        <p:sp>
          <p:nvSpPr>
            <p:cNvPr id="36888" name="TextBox 50"/>
            <p:cNvSpPr txBox="1">
              <a:spLocks noChangeArrowheads="1"/>
            </p:cNvSpPr>
            <p:nvPr/>
          </p:nvSpPr>
          <p:spPr bwMode="auto">
            <a:xfrm>
              <a:off x="2572431" y="4603761"/>
              <a:ext cx="1916857" cy="2014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dirty="0">
                  <a:cs typeface="Aparajita"/>
                </a:rPr>
                <a:t>强化专业课程知识</a:t>
              </a:r>
              <a:endParaRPr lang="en-US" altLang="zh-CN" dirty="0">
                <a:cs typeface="Aparajita"/>
              </a:endParaRPr>
            </a:p>
            <a:p>
              <a:pPr algn="l"/>
              <a:endParaRPr lang="en-US" altLang="zh-CN" dirty="0">
                <a:cs typeface="Aparajita"/>
              </a:endParaRPr>
            </a:p>
            <a:p>
              <a:pPr algn="l"/>
              <a:r>
                <a:rPr lang="zh-CN" altLang="en-US" dirty="0">
                  <a:cs typeface="Aparajita"/>
                </a:rPr>
                <a:t>拿到英语六级、计算机二级证、</a:t>
              </a:r>
            </a:p>
            <a:p>
              <a:pPr algn="l"/>
              <a:r>
                <a:rPr lang="zh-CN" altLang="en-US" dirty="0">
                  <a:solidFill>
                    <a:srgbClr val="FF3B3B"/>
                  </a:solidFill>
                  <a:cs typeface="Aparajita"/>
                </a:rPr>
                <a:t>（目标完成）</a:t>
              </a:r>
            </a:p>
            <a:p>
              <a:pPr algn="l"/>
              <a:endParaRPr lang="zh-CN" altLang="en-US" dirty="0">
                <a:cs typeface="Aparajita"/>
              </a:endParaRPr>
            </a:p>
          </p:txBody>
        </p:sp>
      </p:grp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4643438" y="2200275"/>
            <a:ext cx="2138362" cy="2339975"/>
            <a:chOff x="4644007" y="2200931"/>
            <a:chExt cx="2137409" cy="2339704"/>
          </a:xfrm>
        </p:grpSpPr>
        <p:grpSp>
          <p:nvGrpSpPr>
            <p:cNvPr id="36883" name="组合 40"/>
            <p:cNvGrpSpPr>
              <a:grpSpLocks/>
            </p:cNvGrpSpPr>
            <p:nvPr/>
          </p:nvGrpSpPr>
          <p:grpSpPr bwMode="auto">
            <a:xfrm>
              <a:off x="4644007" y="2200931"/>
              <a:ext cx="2137409" cy="2339704"/>
              <a:chOff x="251519" y="2204864"/>
              <a:chExt cx="1993392" cy="3672408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251519" y="2204864"/>
                <a:ext cx="1993392" cy="136781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3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251519" y="3572675"/>
                <a:ext cx="1993392" cy="230459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endParaRPr>
              </a:p>
            </p:txBody>
          </p:sp>
        </p:grpSp>
        <p:sp>
          <p:nvSpPr>
            <p:cNvPr id="36884" name="TextBox 51"/>
            <p:cNvSpPr txBox="1">
              <a:spLocks noChangeArrowheads="1"/>
            </p:cNvSpPr>
            <p:nvPr/>
          </p:nvSpPr>
          <p:spPr bwMode="auto">
            <a:xfrm>
              <a:off x="4710448" y="2425944"/>
              <a:ext cx="2070967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>
                  <a:cs typeface="Aparajita"/>
                </a:rPr>
                <a:t>注重专业课的学习</a:t>
              </a:r>
              <a:endParaRPr lang="en-US" altLang="zh-CN">
                <a:cs typeface="Aparajita"/>
              </a:endParaRPr>
            </a:p>
            <a:p>
              <a:pPr algn="l"/>
              <a:endParaRPr lang="en-US" altLang="zh-CN">
                <a:cs typeface="Aparajita"/>
              </a:endParaRPr>
            </a:p>
            <a:p>
              <a:pPr algn="l"/>
              <a:endParaRPr lang="en-US" altLang="zh-CN">
                <a:cs typeface="Aparajita"/>
              </a:endParaRPr>
            </a:p>
            <a:p>
              <a:pPr algn="l"/>
              <a:r>
                <a:rPr lang="zh-CN" altLang="en-US">
                  <a:cs typeface="Aparajita"/>
                </a:rPr>
                <a:t>拿到物流师的证书上海中级口译证书并坚持学习法语</a:t>
              </a:r>
              <a:endParaRPr lang="en-US" altLang="zh-CN">
                <a:cs typeface="Aparajita"/>
              </a:endParaRPr>
            </a:p>
            <a:p>
              <a:pPr algn="l"/>
              <a:endParaRPr lang="zh-CN" altLang="en-US">
                <a:cs typeface="Aparajita"/>
              </a:endParaRPr>
            </a:p>
          </p:txBody>
        </p: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346075" y="1504950"/>
            <a:ext cx="1898650" cy="498475"/>
            <a:chOff x="345906" y="1505503"/>
            <a:chExt cx="1899005" cy="498617"/>
          </a:xfrm>
        </p:grpSpPr>
        <p:grpSp>
          <p:nvGrpSpPr>
            <p:cNvPr id="30" name="组合 29"/>
            <p:cNvGrpSpPr/>
            <p:nvPr/>
          </p:nvGrpSpPr>
          <p:grpSpPr>
            <a:xfrm>
              <a:off x="566991" y="1564155"/>
              <a:ext cx="1677920" cy="439965"/>
              <a:chOff x="3010655" y="3501008"/>
              <a:chExt cx="1921385" cy="580583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31" name="直角三角形 30"/>
              <p:cNvSpPr/>
              <p:nvPr/>
            </p:nvSpPr>
            <p:spPr>
              <a:xfrm>
                <a:off x="4355976" y="3501008"/>
                <a:ext cx="576064" cy="57606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3010655" y="3922994"/>
                <a:ext cx="1345321" cy="1585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</p:grpSp>
        <p:sp>
          <p:nvSpPr>
            <p:cNvPr id="36882" name="TextBox 36"/>
            <p:cNvSpPr txBox="1">
              <a:spLocks noChangeArrowheads="1"/>
            </p:cNvSpPr>
            <p:nvPr/>
          </p:nvSpPr>
          <p:spPr bwMode="auto">
            <a:xfrm>
              <a:off x="345906" y="1505503"/>
              <a:ext cx="178815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>
                  <a:cs typeface="Aparajita"/>
                </a:rPr>
                <a:t>大学一年级</a:t>
              </a: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2636838" y="1504950"/>
            <a:ext cx="1852612" cy="498475"/>
            <a:chOff x="2637073" y="1505503"/>
            <a:chExt cx="1852125" cy="498617"/>
          </a:xfrm>
        </p:grpSpPr>
        <p:grpSp>
          <p:nvGrpSpPr>
            <p:cNvPr id="27" name="组合 26"/>
            <p:cNvGrpSpPr/>
            <p:nvPr/>
          </p:nvGrpSpPr>
          <p:grpSpPr>
            <a:xfrm>
              <a:off x="2855845" y="1567553"/>
              <a:ext cx="1633353" cy="436567"/>
              <a:chOff x="3010655" y="3501008"/>
              <a:chExt cx="1921385" cy="580583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28" name="直角三角形 27"/>
              <p:cNvSpPr/>
              <p:nvPr/>
            </p:nvSpPr>
            <p:spPr>
              <a:xfrm>
                <a:off x="4355976" y="3501008"/>
                <a:ext cx="576064" cy="57606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3010655" y="3922994"/>
                <a:ext cx="1345321" cy="1585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</p:grpSp>
        <p:sp>
          <p:nvSpPr>
            <p:cNvPr id="36880" name="TextBox 53"/>
            <p:cNvSpPr txBox="1">
              <a:spLocks noChangeArrowheads="1"/>
            </p:cNvSpPr>
            <p:nvPr/>
          </p:nvSpPr>
          <p:spPr bwMode="auto">
            <a:xfrm>
              <a:off x="2637073" y="1505503"/>
              <a:ext cx="178815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>
                  <a:cs typeface="Aparajita"/>
                </a:rPr>
                <a:t>大学二年级</a:t>
              </a: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4729163" y="1503363"/>
            <a:ext cx="1865312" cy="500062"/>
            <a:chOff x="4728771" y="1503825"/>
            <a:chExt cx="1865319" cy="500295"/>
          </a:xfrm>
        </p:grpSpPr>
        <p:grpSp>
          <p:nvGrpSpPr>
            <p:cNvPr id="10" name="组合 9"/>
            <p:cNvGrpSpPr/>
            <p:nvPr/>
          </p:nvGrpSpPr>
          <p:grpSpPr>
            <a:xfrm>
              <a:off x="4960737" y="1567553"/>
              <a:ext cx="1633353" cy="436567"/>
              <a:chOff x="3010655" y="3501008"/>
              <a:chExt cx="1921385" cy="580583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4" name="直角三角形 3"/>
              <p:cNvSpPr/>
              <p:nvPr/>
            </p:nvSpPr>
            <p:spPr>
              <a:xfrm>
                <a:off x="4355976" y="3501008"/>
                <a:ext cx="576064" cy="57606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3010655" y="3922994"/>
                <a:ext cx="1345321" cy="1585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</p:grpSp>
        <p:sp>
          <p:nvSpPr>
            <p:cNvPr id="36878" name="TextBox 54"/>
            <p:cNvSpPr txBox="1">
              <a:spLocks noChangeArrowheads="1"/>
            </p:cNvSpPr>
            <p:nvPr/>
          </p:nvSpPr>
          <p:spPr bwMode="auto">
            <a:xfrm>
              <a:off x="4728771" y="1503825"/>
              <a:ext cx="178815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>
                  <a:cs typeface="Aparajita"/>
                </a:rPr>
                <a:t>大学三年级</a:t>
              </a:r>
            </a:p>
          </p:txBody>
        </p:sp>
      </p:grpSp>
      <p:grpSp>
        <p:nvGrpSpPr>
          <p:cNvPr id="53" name="组合 52"/>
          <p:cNvGrpSpPr>
            <a:grpSpLocks/>
          </p:cNvGrpSpPr>
          <p:nvPr/>
        </p:nvGrpSpPr>
        <p:grpSpPr bwMode="auto">
          <a:xfrm>
            <a:off x="6937375" y="1503363"/>
            <a:ext cx="1787525" cy="506412"/>
            <a:chOff x="6937477" y="1503825"/>
            <a:chExt cx="1788156" cy="505699"/>
          </a:xfrm>
        </p:grpSpPr>
        <p:grpSp>
          <p:nvGrpSpPr>
            <p:cNvPr id="33" name="组合 32"/>
            <p:cNvGrpSpPr/>
            <p:nvPr/>
          </p:nvGrpSpPr>
          <p:grpSpPr>
            <a:xfrm>
              <a:off x="7092280" y="1572957"/>
              <a:ext cx="1633353" cy="436567"/>
              <a:chOff x="3010655" y="3501008"/>
              <a:chExt cx="1921385" cy="580583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34" name="直角三角形 33"/>
              <p:cNvSpPr/>
              <p:nvPr/>
            </p:nvSpPr>
            <p:spPr>
              <a:xfrm>
                <a:off x="4355976" y="3501008"/>
                <a:ext cx="576064" cy="576064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3010655" y="3922994"/>
                <a:ext cx="1345321" cy="1585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0"/>
              </a:p>
            </p:txBody>
          </p:sp>
        </p:grpSp>
        <p:sp>
          <p:nvSpPr>
            <p:cNvPr id="36876" name="TextBox 55"/>
            <p:cNvSpPr txBox="1">
              <a:spLocks noChangeArrowheads="1"/>
            </p:cNvSpPr>
            <p:nvPr/>
          </p:nvSpPr>
          <p:spPr bwMode="auto">
            <a:xfrm>
              <a:off x="6937477" y="1503825"/>
              <a:ext cx="178815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>
                  <a:cs typeface="Aparajita"/>
                </a:rPr>
                <a:t>大学四年级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105419" y="332656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600" dirty="0">
                <a:cs typeface="Aparajita"/>
              </a:rPr>
              <a:t>规划与实施计划</a:t>
            </a:r>
            <a:r>
              <a:rPr lang="en-US" altLang="zh-CN" sz="3600" dirty="0">
                <a:cs typeface="Aparajita"/>
              </a:rPr>
              <a:t>——</a:t>
            </a:r>
            <a:r>
              <a:rPr lang="zh-CN" altLang="en-US" sz="3600" dirty="0">
                <a:cs typeface="Aparajita"/>
              </a:rPr>
              <a:t>中期目标</a:t>
            </a:r>
            <a:endParaRPr lang="en-US" altLang="zh-CN" sz="3600" dirty="0">
              <a:cs typeface="Aparajita"/>
            </a:endParaRPr>
          </a:p>
        </p:txBody>
      </p:sp>
      <p:grpSp>
        <p:nvGrpSpPr>
          <p:cNvPr id="115" name="组合 114"/>
          <p:cNvGrpSpPr/>
          <p:nvPr/>
        </p:nvGrpSpPr>
        <p:grpSpPr>
          <a:xfrm>
            <a:off x="226056" y="1454146"/>
            <a:ext cx="2033207" cy="2975692"/>
            <a:chOff x="179512" y="1893468"/>
            <a:chExt cx="2033207" cy="2975692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79512" y="1893468"/>
              <a:ext cx="2033207" cy="2327620"/>
              <a:chOff x="179512" y="1893468"/>
              <a:chExt cx="2033207" cy="2327620"/>
            </a:xfrm>
          </p:grpSpPr>
          <p:sp>
            <p:nvSpPr>
              <p:cNvPr id="118" name="矩形 117"/>
              <p:cNvSpPr/>
              <p:nvPr/>
            </p:nvSpPr>
            <p:spPr>
              <a:xfrm>
                <a:off x="179512" y="1893468"/>
                <a:ext cx="2033207" cy="2327620"/>
              </a:xfrm>
              <a:prstGeom prst="rect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 </a:t>
                </a:r>
                <a:endParaRPr lang="zh-CN" altLang="en-US" dirty="0"/>
              </a:p>
            </p:txBody>
          </p:sp>
          <p:sp>
            <p:nvSpPr>
              <p:cNvPr id="119" name="圆角矩形 118"/>
              <p:cNvSpPr/>
              <p:nvPr/>
            </p:nvSpPr>
            <p:spPr>
              <a:xfrm>
                <a:off x="368023" y="2712229"/>
                <a:ext cx="1656184" cy="1129661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20" name="TextBox 119"/>
              <p:cNvSpPr txBox="1"/>
              <p:nvPr/>
            </p:nvSpPr>
            <p:spPr>
              <a:xfrm>
                <a:off x="210550" y="2035121"/>
                <a:ext cx="1971130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parajita" panose="020B0604020202020204" pitchFamily="34" charset="0"/>
                  </a:rPr>
                  <a:t>供应链管理专员</a:t>
                </a:r>
              </a:p>
              <a:p>
                <a:endParaRPr lang="zh-CN" altLang="en-US" dirty="0"/>
              </a:p>
            </p:txBody>
          </p:sp>
          <p:pic>
            <p:nvPicPr>
              <p:cNvPr id="121" name="Picture 2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5824" y="2890427"/>
                <a:ext cx="823848" cy="8848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cxnSp>
          <p:nvCxnSpPr>
            <p:cNvPr id="117" name="直接箭头连接符 116"/>
            <p:cNvCxnSpPr/>
            <p:nvPr/>
          </p:nvCxnSpPr>
          <p:spPr>
            <a:xfrm>
              <a:off x="1043608" y="4221088"/>
              <a:ext cx="0" cy="648072"/>
            </a:xfrm>
            <a:prstGeom prst="straightConnector1">
              <a:avLst/>
            </a:prstGeom>
            <a:ln w="38100">
              <a:solidFill>
                <a:schemeClr val="accent1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组合 122"/>
          <p:cNvGrpSpPr/>
          <p:nvPr/>
        </p:nvGrpSpPr>
        <p:grpSpPr>
          <a:xfrm>
            <a:off x="5825924" y="1354298"/>
            <a:ext cx="2200375" cy="2966877"/>
            <a:chOff x="3478002" y="1902283"/>
            <a:chExt cx="2200375" cy="2966877"/>
          </a:xfrm>
        </p:grpSpPr>
        <p:grpSp>
          <p:nvGrpSpPr>
            <p:cNvPr id="124" name="组合 123"/>
            <p:cNvGrpSpPr/>
            <p:nvPr/>
          </p:nvGrpSpPr>
          <p:grpSpPr>
            <a:xfrm>
              <a:off x="3478002" y="1902283"/>
              <a:ext cx="2200375" cy="2318805"/>
              <a:chOff x="3563888" y="1902283"/>
              <a:chExt cx="1993432" cy="2107187"/>
            </a:xfrm>
          </p:grpSpPr>
          <p:sp>
            <p:nvSpPr>
              <p:cNvPr id="126" name="矩形 125"/>
              <p:cNvSpPr/>
              <p:nvPr/>
            </p:nvSpPr>
            <p:spPr>
              <a:xfrm>
                <a:off x="3563888" y="1902283"/>
                <a:ext cx="1872208" cy="2107187"/>
              </a:xfrm>
              <a:prstGeom prst="rect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圆角矩形 126"/>
              <p:cNvSpPr/>
              <p:nvPr/>
            </p:nvSpPr>
            <p:spPr>
              <a:xfrm>
                <a:off x="3842671" y="2833666"/>
                <a:ext cx="1314642" cy="1008112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28" name="TextBox 127"/>
              <p:cNvSpPr txBox="1"/>
              <p:nvPr/>
            </p:nvSpPr>
            <p:spPr>
              <a:xfrm>
                <a:off x="3586190" y="2019239"/>
                <a:ext cx="1971130" cy="615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parajita" panose="020B0604020202020204" pitchFamily="34" charset="0"/>
                  </a:rPr>
                  <a:t>供应链</a:t>
                </a:r>
                <a:r>
                  <a:rPr lang="zh-CN" altLang="en-US" sz="20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parajita" panose="020B0604020202020204" pitchFamily="34" charset="0"/>
                  </a:rPr>
                  <a:t>管理</a:t>
                </a:r>
                <a:r>
                  <a:rPr lang="zh-CN" altLang="en-US" sz="2000" dirty="0">
                    <a:cs typeface="Aparajita" panose="020B0604020202020204" pitchFamily="34" charset="0"/>
                  </a:rPr>
                  <a:t>经理</a:t>
                </a:r>
                <a:endPara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endParaRPr>
              </a:p>
              <a:p>
                <a:endParaRPr lang="zh-CN" altLang="en-US" dirty="0"/>
              </a:p>
            </p:txBody>
          </p:sp>
          <p:pic>
            <p:nvPicPr>
              <p:cNvPr id="129" name="Picture 4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43375" y="3057984"/>
                <a:ext cx="765704" cy="5870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cxnSp>
          <p:nvCxnSpPr>
            <p:cNvPr id="125" name="直接箭头连接符 124"/>
            <p:cNvCxnSpPr>
              <a:stCxn id="126" idx="2"/>
            </p:cNvCxnSpPr>
            <p:nvPr/>
          </p:nvCxnSpPr>
          <p:spPr>
            <a:xfrm>
              <a:off x="4511285" y="4221088"/>
              <a:ext cx="0" cy="648072"/>
            </a:xfrm>
            <a:prstGeom prst="straightConnector1">
              <a:avLst/>
            </a:prstGeom>
            <a:ln w="31750">
              <a:solidFill>
                <a:schemeClr val="accent1">
                  <a:lumMod val="7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8" name="五边形 137"/>
          <p:cNvSpPr/>
          <p:nvPr/>
        </p:nvSpPr>
        <p:spPr>
          <a:xfrm>
            <a:off x="183518" y="4429838"/>
            <a:ext cx="3882342" cy="2229216"/>
          </a:xfrm>
          <a:prstGeom prst="homePlate">
            <a:avLst/>
          </a:prstGeom>
          <a:blipFill dpi="0" rotWithShape="1">
            <a:blip r:embed="rId7">
              <a:alphaModFix amt="5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角色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转换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行业领域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积累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经验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考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出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CSCM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注册供应链管理师</a:t>
            </a:r>
          </a:p>
          <a:p>
            <a:pPr algn="ctr"/>
            <a:endParaRPr lang="zh-CN" altLang="en-US" dirty="0"/>
          </a:p>
        </p:txBody>
      </p:sp>
      <p:sp>
        <p:nvSpPr>
          <p:cNvPr id="141" name="右箭头 140"/>
          <p:cNvSpPr/>
          <p:nvPr/>
        </p:nvSpPr>
        <p:spPr>
          <a:xfrm>
            <a:off x="3309414" y="2617956"/>
            <a:ext cx="1694633" cy="604546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42" name="矩形 141"/>
          <p:cNvSpPr/>
          <p:nvPr/>
        </p:nvSpPr>
        <p:spPr>
          <a:xfrm>
            <a:off x="183518" y="6332538"/>
            <a:ext cx="2804306" cy="3603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毕业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1-3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年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45" name="五边形 144"/>
          <p:cNvSpPr/>
          <p:nvPr/>
        </p:nvSpPr>
        <p:spPr>
          <a:xfrm>
            <a:off x="5253341" y="4368434"/>
            <a:ext cx="3882342" cy="2229216"/>
          </a:xfrm>
          <a:prstGeom prst="homePlate">
            <a:avLst/>
          </a:prstGeom>
          <a:blipFill dpi="0" rotWithShape="1">
            <a:blip r:embed="rId7">
              <a:alphaModFix amt="5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晋升</a:t>
            </a:r>
            <a:r>
              <a:rPr lang="zh-CN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成为供应链管理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经理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若没有升职机会，则提高学历，攻读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MBA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或</a:t>
            </a:r>
            <a:r>
              <a:rPr lang="zh-CN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供应链管理硕士</a:t>
            </a:r>
          </a:p>
          <a:p>
            <a:pPr algn="ctr"/>
            <a:endParaRPr lang="zh-CN" altLang="en-US" dirty="0"/>
          </a:p>
        </p:txBody>
      </p:sp>
      <p:sp>
        <p:nvSpPr>
          <p:cNvPr id="143" name="矩形 142"/>
          <p:cNvSpPr/>
          <p:nvPr/>
        </p:nvSpPr>
        <p:spPr>
          <a:xfrm>
            <a:off x="5253342" y="6291150"/>
            <a:ext cx="2919058" cy="3603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毕业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3-6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年 </a:t>
            </a:r>
          </a:p>
        </p:txBody>
      </p:sp>
    </p:spTree>
    <p:extLst>
      <p:ext uri="{BB962C8B-B14F-4D97-AF65-F5344CB8AC3E}">
        <p14:creationId xmlns:p14="http://schemas.microsoft.com/office/powerpoint/2010/main" val="228010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10474 L -0.00087 -0.0215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63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10474 L -0.00087 -0.0215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631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41" grpId="0" animBg="1"/>
      <p:bldP spid="142" grpId="0" animBg="1"/>
      <p:bldP spid="145" grpId="0" animBg="1"/>
      <p:bldP spid="1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50825" y="330200"/>
            <a:ext cx="7273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>
                <a:cs typeface="Aparajita"/>
              </a:rPr>
              <a:t>规划与实施计划</a:t>
            </a:r>
            <a:r>
              <a:rPr lang="en-US" altLang="zh-CN" sz="3600">
                <a:cs typeface="Aparajita"/>
              </a:rPr>
              <a:t>——</a:t>
            </a:r>
            <a:r>
              <a:rPr lang="zh-CN" altLang="en-US" sz="3600">
                <a:cs typeface="Aparajita"/>
              </a:rPr>
              <a:t>长期目标</a:t>
            </a:r>
            <a:endParaRPr lang="en-US" altLang="zh-CN" sz="3600">
              <a:cs typeface="Aparajit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700213"/>
            <a:ext cx="5861050" cy="35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2"/>
          <p:cNvSpPr/>
          <p:nvPr/>
        </p:nvSpPr>
        <p:spPr>
          <a:xfrm>
            <a:off x="6353175" y="5611813"/>
            <a:ext cx="2251075" cy="68897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0"/>
          </a:p>
        </p:txBody>
      </p:sp>
      <p:sp>
        <p:nvSpPr>
          <p:cNvPr id="5" name="矩形 4"/>
          <p:cNvSpPr/>
          <p:nvPr/>
        </p:nvSpPr>
        <p:spPr>
          <a:xfrm>
            <a:off x="6329363" y="5165725"/>
            <a:ext cx="2274887" cy="4460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parajita" panose="020B0604020202020204" pitchFamily="34" charset="0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68313" y="5253038"/>
            <a:ext cx="5861050" cy="358775"/>
            <a:chOff x="467544" y="5252493"/>
            <a:chExt cx="5861498" cy="360040"/>
          </a:xfrm>
        </p:grpSpPr>
        <p:sp>
          <p:nvSpPr>
            <p:cNvPr id="3" name="矩形 2"/>
            <p:cNvSpPr/>
            <p:nvPr/>
          </p:nvSpPr>
          <p:spPr>
            <a:xfrm>
              <a:off x="467544" y="5252493"/>
              <a:ext cx="5861498" cy="36004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        协调各种事物，合理分配时间</a:t>
              </a:r>
            </a:p>
          </p:txBody>
        </p:sp>
        <p:sp>
          <p:nvSpPr>
            <p:cNvPr id="7" name="椭圆 6"/>
            <p:cNvSpPr/>
            <p:nvPr/>
          </p:nvSpPr>
          <p:spPr>
            <a:xfrm>
              <a:off x="683461" y="5274796"/>
              <a:ext cx="287359" cy="33773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69900" y="5600700"/>
            <a:ext cx="5861050" cy="371475"/>
            <a:chOff x="469798" y="5601231"/>
            <a:chExt cx="5861498" cy="371342"/>
          </a:xfrm>
        </p:grpSpPr>
        <p:sp>
          <p:nvSpPr>
            <p:cNvPr id="10" name="矩形 9"/>
            <p:cNvSpPr/>
            <p:nvPr/>
          </p:nvSpPr>
          <p:spPr>
            <a:xfrm>
              <a:off x="469798" y="5612340"/>
              <a:ext cx="5861498" cy="360233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        积累三脉，知脉，人脉，钱脉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684127" y="5601231"/>
              <a:ext cx="287359" cy="338017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469900" y="5983288"/>
            <a:ext cx="5861050" cy="360362"/>
            <a:chOff x="469798" y="5983684"/>
            <a:chExt cx="5861498" cy="360040"/>
          </a:xfrm>
        </p:grpSpPr>
        <p:sp>
          <p:nvSpPr>
            <p:cNvPr id="11" name="矩形 10"/>
            <p:cNvSpPr/>
            <p:nvPr/>
          </p:nvSpPr>
          <p:spPr>
            <a:xfrm>
              <a:off x="469798" y="5983684"/>
              <a:ext cx="5861498" cy="360040"/>
            </a:xfrm>
            <a:prstGeom prst="rect">
              <a:avLst/>
            </a:prstGeom>
            <a:blipFill>
              <a:blip r:embed="rId4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        在理想的企业，做到高级咨询顾问</a:t>
              </a:r>
            </a:p>
          </p:txBody>
        </p:sp>
        <p:sp>
          <p:nvSpPr>
            <p:cNvPr id="17" name="椭圆 16"/>
            <p:cNvSpPr/>
            <p:nvPr/>
          </p:nvSpPr>
          <p:spPr>
            <a:xfrm>
              <a:off x="692065" y="5994786"/>
              <a:ext cx="287360" cy="337836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parajita" panose="020B0604020202020204" pitchFamily="34" charset="0"/>
                </a:rPr>
                <a:t>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6329363" y="1693863"/>
            <a:ext cx="2274887" cy="3471862"/>
            <a:chOff x="6329043" y="1694262"/>
            <a:chExt cx="2275404" cy="3471288"/>
          </a:xfrm>
        </p:grpSpPr>
        <p:pic>
          <p:nvPicPr>
            <p:cNvPr id="38922" name="Picture 3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329043" y="1694262"/>
              <a:ext cx="2275404" cy="3471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923" name="Picture 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664203" y="2780928"/>
              <a:ext cx="1526386" cy="1544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 animBg="1"/>
      <p:bldP spid="13" grpId="1" animBg="1"/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5"/>
          <p:cNvSpPr txBox="1">
            <a:spLocks noChangeArrowheads="1"/>
          </p:cNvSpPr>
          <p:nvPr/>
        </p:nvSpPr>
        <p:spPr bwMode="auto">
          <a:xfrm>
            <a:off x="323850" y="528638"/>
            <a:ext cx="16557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>
                <a:cs typeface="Aparajita"/>
              </a:rPr>
              <a:t>结束语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95338" y="1628775"/>
            <a:ext cx="78486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6600" dirty="0">
                <a:cs typeface="Aparajita"/>
              </a:rPr>
              <a:t>“ </a:t>
            </a:r>
            <a:r>
              <a:rPr lang="zh-CN" altLang="en-US" sz="3600" dirty="0">
                <a:cs typeface="Aparajita"/>
              </a:rPr>
              <a:t> </a:t>
            </a:r>
            <a:r>
              <a:rPr lang="zh-CN" altLang="en-US" sz="2400" dirty="0">
                <a:cs typeface="Aparajita"/>
              </a:rPr>
              <a:t>能超越我的，只有我自己</a:t>
            </a:r>
            <a:endParaRPr lang="en-US" altLang="zh-CN" sz="2400" dirty="0">
              <a:cs typeface="Aparajita"/>
            </a:endParaRPr>
          </a:p>
          <a:p>
            <a:pPr algn="l"/>
            <a:r>
              <a:rPr lang="en-US" altLang="zh-CN" sz="3600" dirty="0">
                <a:cs typeface="Aparajita"/>
              </a:rPr>
              <a:t>                                             </a:t>
            </a:r>
            <a:r>
              <a:rPr lang="zh-CN" altLang="en-US" sz="6600" dirty="0">
                <a:cs typeface="Aparajita"/>
              </a:rPr>
              <a:t>”</a:t>
            </a:r>
          </a:p>
        </p:txBody>
      </p:sp>
      <p:sp>
        <p:nvSpPr>
          <p:cNvPr id="4" name="矩形 3"/>
          <p:cNvSpPr/>
          <p:nvPr/>
        </p:nvSpPr>
        <p:spPr>
          <a:xfrm>
            <a:off x="809625" y="5373688"/>
            <a:ext cx="1800225" cy="6477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   人生</a:t>
            </a:r>
          </a:p>
        </p:txBody>
      </p:sp>
      <p:sp>
        <p:nvSpPr>
          <p:cNvPr id="23" name="矩形 22"/>
          <p:cNvSpPr/>
          <p:nvPr/>
        </p:nvSpPr>
        <p:spPr>
          <a:xfrm>
            <a:off x="2649538" y="5373688"/>
            <a:ext cx="1820862" cy="6477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同样</a:t>
            </a:r>
          </a:p>
        </p:txBody>
      </p:sp>
      <p:sp>
        <p:nvSpPr>
          <p:cNvPr id="24" name="矩形 23"/>
          <p:cNvSpPr/>
          <p:nvPr/>
        </p:nvSpPr>
        <p:spPr>
          <a:xfrm>
            <a:off x="4540250" y="5373688"/>
            <a:ext cx="1800225" cy="647700"/>
          </a:xfrm>
          <a:prstGeom prst="rect">
            <a:avLst/>
          </a:prstGeom>
          <a:solidFill>
            <a:srgbClr val="21A0FF"/>
          </a:solidFill>
          <a:ln>
            <a:solidFill>
              <a:srgbClr val="21A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需要</a:t>
            </a:r>
          </a:p>
        </p:txBody>
      </p:sp>
      <p:sp>
        <p:nvSpPr>
          <p:cNvPr id="25" name="矩形 24"/>
          <p:cNvSpPr/>
          <p:nvPr/>
        </p:nvSpPr>
        <p:spPr>
          <a:xfrm>
            <a:off x="6396038" y="5373688"/>
            <a:ext cx="1800225" cy="6477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parajita" panose="020B0604020202020204" pitchFamily="34" charset="0"/>
              </a:rPr>
              <a:t>规划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338" y="3860800"/>
            <a:ext cx="18542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81513" y="3860800"/>
            <a:ext cx="1858962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06688" y="4567238"/>
            <a:ext cx="1706562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76988" y="3860800"/>
            <a:ext cx="1773237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矩形 25"/>
          <p:cNvSpPr/>
          <p:nvPr/>
        </p:nvSpPr>
        <p:spPr>
          <a:xfrm>
            <a:off x="6376988" y="4625975"/>
            <a:ext cx="1800225" cy="6477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endParaRPr lang="zh-CN" altLang="en-US" b="0"/>
          </a:p>
        </p:txBody>
      </p:sp>
      <p:sp>
        <p:nvSpPr>
          <p:cNvPr id="27" name="矩形 26"/>
          <p:cNvSpPr/>
          <p:nvPr/>
        </p:nvSpPr>
        <p:spPr>
          <a:xfrm>
            <a:off x="2643188" y="3860800"/>
            <a:ext cx="1800225" cy="64770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6000" b="0">
              <a:solidFill>
                <a:schemeClr val="bg1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68313" y="3694113"/>
            <a:ext cx="1655762" cy="155575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谢</a:t>
            </a:r>
          </a:p>
        </p:txBody>
      </p:sp>
      <p:sp>
        <p:nvSpPr>
          <p:cNvPr id="8" name="矩形 7"/>
          <p:cNvSpPr/>
          <p:nvPr/>
        </p:nvSpPr>
        <p:spPr>
          <a:xfrm>
            <a:off x="2555875" y="3716338"/>
            <a:ext cx="1655763" cy="1555750"/>
          </a:xfrm>
          <a:prstGeom prst="rect">
            <a:avLst/>
          </a:prstGeom>
          <a:solidFill>
            <a:srgbClr val="21A0FF"/>
          </a:solidFill>
          <a:ln>
            <a:solidFill>
              <a:srgbClr val="21A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谢</a:t>
            </a:r>
          </a:p>
        </p:txBody>
      </p:sp>
      <p:sp>
        <p:nvSpPr>
          <p:cNvPr id="9" name="矩形 8"/>
          <p:cNvSpPr/>
          <p:nvPr/>
        </p:nvSpPr>
        <p:spPr>
          <a:xfrm>
            <a:off x="4716463" y="3716338"/>
            <a:ext cx="1655762" cy="155575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观</a:t>
            </a:r>
          </a:p>
        </p:txBody>
      </p:sp>
      <p:sp>
        <p:nvSpPr>
          <p:cNvPr id="10" name="矩形 9"/>
          <p:cNvSpPr/>
          <p:nvPr/>
        </p:nvSpPr>
        <p:spPr>
          <a:xfrm>
            <a:off x="6948488" y="3716338"/>
            <a:ext cx="1655762" cy="155575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3572</TotalTime>
  <Words>852</Words>
  <Application>Microsoft Office PowerPoint</Application>
  <PresentationFormat>全屏显示(4:3)</PresentationFormat>
  <Paragraphs>191</Paragraphs>
  <Slides>22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24" baseType="lpstr"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吕栋栋</dc:creator>
  <cp:lastModifiedBy>Lettylvdong</cp:lastModifiedBy>
  <cp:revision>180</cp:revision>
  <dcterms:created xsi:type="dcterms:W3CDTF">2013-12-16T09:40:32Z</dcterms:created>
  <dcterms:modified xsi:type="dcterms:W3CDTF">2014-05-06T14:04:46Z</dcterms:modified>
</cp:coreProperties>
</file>